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71" r:id="rId7"/>
    <p:sldId id="262" r:id="rId8"/>
    <p:sldId id="269" r:id="rId9"/>
    <p:sldId id="263" r:id="rId10"/>
    <p:sldId id="265" r:id="rId11"/>
    <p:sldId id="266" r:id="rId12"/>
    <p:sldId id="267" r:id="rId13"/>
    <p:sldId id="268" r:id="rId14"/>
    <p:sldId id="273" r:id="rId15"/>
    <p:sldId id="274" r:id="rId16"/>
    <p:sldId id="275" r:id="rId17"/>
    <p:sldId id="276" r:id="rId18"/>
    <p:sldId id="277" r:id="rId19"/>
    <p:sldId id="278" r:id="rId20"/>
    <p:sldId id="279"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2BAF"/>
    <a:srgbClr val="572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14" autoAdjust="0"/>
  </p:normalViewPr>
  <p:slideViewPr>
    <p:cSldViewPr>
      <p:cViewPr varScale="1">
        <p:scale>
          <a:sx n="85" d="100"/>
          <a:sy n="85" d="100"/>
        </p:scale>
        <p:origin x="966"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BB23BB-E853-40E0-A5A0-A5BED5C26767}"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D32AA-2712-4680-A655-18498916D4E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BB23BB-E853-40E0-A5A0-A5BED5C26767}"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D32AA-2712-4680-A655-18498916D4E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BB23BB-E853-40E0-A5A0-A5BED5C26767}"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D32AA-2712-4680-A655-18498916D4E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BB23BB-E853-40E0-A5A0-A5BED5C26767}"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D32AA-2712-4680-A655-18498916D4E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BB23BB-E853-40E0-A5A0-A5BED5C26767}"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D32AA-2712-4680-A655-18498916D4E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BB23BB-E853-40E0-A5A0-A5BED5C26767}"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4D32AA-2712-4680-A655-18498916D4E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BB23BB-E853-40E0-A5A0-A5BED5C26767}" type="datetimeFigureOut">
              <a:rPr lang="en-US" smtClean="0"/>
              <a:t>11/19/2021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4D32AA-2712-4680-A655-18498916D4E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BB23BB-E853-40E0-A5A0-A5BED5C26767}" type="datetimeFigureOut">
              <a:rPr lang="en-US" smtClean="0"/>
              <a:t>11/19/2021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4D32AA-2712-4680-A655-18498916D4E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BB23BB-E853-40E0-A5A0-A5BED5C26767}" type="datetimeFigureOut">
              <a:rPr lang="en-US" smtClean="0"/>
              <a:t>11/19/2021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4D32AA-2712-4680-A655-18498916D4E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BB23BB-E853-40E0-A5A0-A5BED5C26767}"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4D32AA-2712-4680-A655-18498916D4E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BB23BB-E853-40E0-A5A0-A5BED5C26767}"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4D32AA-2712-4680-A655-18498916D4E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BBB23BB-E853-40E0-A5A0-A5BED5C26767}" type="datetimeFigureOut">
              <a:rPr lang="en-US" smtClean="0"/>
              <a:t>11/19/2021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54D32AA-2712-4680-A655-18498916D4E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NUL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WordArt 9"/>
          <p:cNvSpPr>
            <a:spLocks noChangeArrowheads="1" noChangeShapeType="1" noTextEdit="1"/>
          </p:cNvSpPr>
          <p:nvPr/>
        </p:nvSpPr>
        <p:spPr bwMode="auto">
          <a:xfrm>
            <a:off x="266700" y="1200150"/>
            <a:ext cx="8610600" cy="2743200"/>
          </a:xfrm>
          <a:prstGeom prst="rect">
            <a:avLst/>
          </a:prstGeom>
        </p:spPr>
        <p:txBody>
          <a:bodyPr wrap="none" fromWordArt="1" anchor="ctr">
            <a:prstTxWarp prst="textWave1">
              <a:avLst>
                <a:gd name="adj1" fmla="val 10492"/>
                <a:gd name="adj2" fmla="val 768"/>
              </a:avLst>
            </a:prstTxWarp>
          </a:bodyPr>
          <a:lstStyle/>
          <a:p>
            <a:pPr algn="ctr"/>
            <a:r>
              <a:rPr lang="en-US" sz="3600" b="1" kern="10">
                <a:ln w="9525">
                  <a:noFill/>
                  <a:round/>
                </a:ln>
                <a:solidFill>
                  <a:srgbClr val="FF0000"/>
                </a:solidFill>
                <a:effectLst>
                  <a:outerShdw dist="53882" dir="2700000" algn="ctr" rotWithShape="0">
                    <a:srgbClr val="C0C0C0">
                      <a:alpha val="80000"/>
                    </a:srgbClr>
                  </a:outerShdw>
                </a:effectLst>
                <a:latin typeface="Times New Roman" panose="02020603050405020304"/>
                <a:cs typeface="Times New Roman" panose="02020603050405020304"/>
              </a:rPr>
              <a:t>CHÀO MỪNG QUÝ THẦY CÔ</a:t>
            </a:r>
          </a:p>
          <a:p>
            <a:pPr algn="ctr"/>
            <a:r>
              <a:rPr lang="en-US" sz="3600" b="1" kern="10">
                <a:ln w="9525">
                  <a:noFill/>
                  <a:round/>
                </a:ln>
                <a:solidFill>
                  <a:srgbClr val="FF0000"/>
                </a:solidFill>
                <a:effectLst>
                  <a:outerShdw dist="53882" dir="2700000" algn="ctr" rotWithShape="0">
                    <a:srgbClr val="C0C0C0">
                      <a:alpha val="80000"/>
                    </a:srgbClr>
                  </a:outerShdw>
                </a:effectLst>
                <a:latin typeface="Times New Roman" panose="02020603050405020304"/>
                <a:cs typeface="Times New Roman" panose="02020603050405020304"/>
              </a:rPr>
              <a:t>VÀ CÁC EM HỌC SINH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t="-19000" b="-4000"/>
          </a:stretch>
        </a:blipFill>
        <a:effectLst/>
      </p:bgPr>
    </p:bg>
    <p:spTree>
      <p:nvGrpSpPr>
        <p:cNvPr id="1" name=""/>
        <p:cNvGrpSpPr/>
        <p:nvPr/>
      </p:nvGrpSpPr>
      <p:grpSpPr>
        <a:xfrm>
          <a:off x="0" y="0"/>
          <a:ext cx="0" cy="0"/>
          <a:chOff x="0" y="0"/>
          <a:chExt cx="0" cy="0"/>
        </a:xfrm>
      </p:grpSpPr>
      <p:sp>
        <p:nvSpPr>
          <p:cNvPr id="3" name="Rectangle 2"/>
          <p:cNvSpPr/>
          <p:nvPr/>
        </p:nvSpPr>
        <p:spPr>
          <a:xfrm>
            <a:off x="1143000" y="852428"/>
            <a:ext cx="6858000" cy="2862322"/>
          </a:xfrm>
          <a:prstGeom prst="rect">
            <a:avLst/>
          </a:prstGeom>
        </p:spPr>
        <p:txBody>
          <a:bodyPr wrap="square">
            <a:spAutoFit/>
          </a:bodyPr>
          <a:lstStyle/>
          <a:p>
            <a:pPr marL="341630" lvl="0" indent="-341630">
              <a:spcBef>
                <a:spcPct val="20000"/>
              </a:spcBef>
              <a:buFont typeface="Courier New" panose="02070309020205020404" pitchFamily="49" charset="0"/>
              <a:buChar char="o"/>
              <a:defRPr/>
            </a:pPr>
            <a:r>
              <a:rPr lang="en-US" sz="2000" b="1">
                <a:effectLst>
                  <a:outerShdw blurRad="38100" dist="38100" dir="2700000" algn="tl">
                    <a:srgbClr val="000000">
                      <a:alpha val="43137"/>
                    </a:srgbClr>
                  </a:outerShdw>
                </a:effectLst>
                <a:latin typeface="Times New Roman" panose="02020603050405020304" pitchFamily="18" charset="0"/>
              </a:rPr>
              <a:t>Trải khăn bàn</a:t>
            </a:r>
          </a:p>
          <a:p>
            <a:pPr marL="341630" lvl="0" indent="-341630">
              <a:spcBef>
                <a:spcPct val="20000"/>
              </a:spcBef>
              <a:buFont typeface="Courier New" panose="02070309020205020404" pitchFamily="49" charset="0"/>
              <a:buChar char="o"/>
              <a:defRPr/>
            </a:pPr>
            <a:r>
              <a:rPr lang="en-US" sz="2000" b="1">
                <a:effectLst>
                  <a:outerShdw blurRad="38100" dist="38100" dir="2700000" algn="tl">
                    <a:srgbClr val="000000">
                      <a:alpha val="43137"/>
                    </a:srgbClr>
                  </a:outerShdw>
                </a:effectLst>
                <a:latin typeface="Times New Roman" panose="02020603050405020304" pitchFamily="18" charset="0"/>
              </a:rPr>
              <a:t>Tại mỗi phần ăn đặt một hoặc hai đĩa.</a:t>
            </a:r>
          </a:p>
          <a:p>
            <a:pPr marL="341630" lvl="0" indent="-341630">
              <a:spcBef>
                <a:spcPct val="20000"/>
              </a:spcBef>
              <a:buFont typeface="Courier New" panose="02070309020205020404" pitchFamily="49" charset="0"/>
              <a:buChar char="o"/>
              <a:defRPr/>
            </a:pPr>
            <a:r>
              <a:rPr lang="en-US" sz="2000" b="1">
                <a:effectLst>
                  <a:outerShdw blurRad="38100" dist="38100" dir="2700000" algn="tl">
                    <a:srgbClr val="000000">
                      <a:alpha val="43137"/>
                    </a:srgbClr>
                  </a:outerShdw>
                </a:effectLst>
                <a:latin typeface="Times New Roman" panose="02020603050405020304" pitchFamily="18" charset="0"/>
              </a:rPr>
              <a:t>Bên phải đặt dao và thìa, bên trái đặt đĩa.</a:t>
            </a:r>
          </a:p>
          <a:p>
            <a:pPr marL="341630" lvl="0" indent="-341630">
              <a:spcBef>
                <a:spcPct val="20000"/>
              </a:spcBef>
              <a:buFont typeface="Courier New" panose="02070309020205020404" pitchFamily="49" charset="0"/>
              <a:buChar char="o"/>
              <a:defRPr/>
            </a:pPr>
            <a:r>
              <a:rPr lang="en-US" sz="2000" b="1">
                <a:effectLst>
                  <a:outerShdw blurRad="38100" dist="38100" dir="2700000" algn="tl">
                    <a:srgbClr val="000000">
                      <a:alpha val="43137"/>
                    </a:srgbClr>
                  </a:outerShdw>
                </a:effectLst>
                <a:latin typeface="Times New Roman" panose="02020603050405020304" pitchFamily="18" charset="0"/>
              </a:rPr>
              <a:t>Li rượu đặt phía trước đĩa, cạnh li rượu có thêm một cốc nước lạnh.</a:t>
            </a:r>
          </a:p>
          <a:p>
            <a:pPr marL="341630" lvl="0" indent="-341630">
              <a:spcBef>
                <a:spcPct val="20000"/>
              </a:spcBef>
              <a:buFont typeface="Courier New" panose="02070309020205020404" pitchFamily="49" charset="0"/>
              <a:buChar char="o"/>
              <a:defRPr/>
            </a:pPr>
            <a:r>
              <a:rPr lang="en-US" sz="2000" b="1">
                <a:effectLst>
                  <a:outerShdw blurRad="38100" dist="38100" dir="2700000" algn="tl">
                    <a:srgbClr val="000000">
                      <a:alpha val="43137"/>
                    </a:srgbClr>
                  </a:outerShdw>
                </a:effectLst>
                <a:latin typeface="Times New Roman" panose="02020603050405020304" pitchFamily="18" charset="0"/>
              </a:rPr>
              <a:t>Khi đặt bàn, cần để khăn ăn vào đĩa.</a:t>
            </a:r>
          </a:p>
          <a:p>
            <a:pPr marL="341630" lvl="0" indent="-341630">
              <a:spcBef>
                <a:spcPct val="20000"/>
              </a:spcBef>
              <a:buFont typeface="Courier New" panose="02070309020205020404" pitchFamily="49" charset="0"/>
              <a:buChar char="o"/>
              <a:defRPr/>
            </a:pPr>
            <a:r>
              <a:rPr lang="en-US" sz="2000" b="1">
                <a:effectLst>
                  <a:outerShdw blurRad="38100" dist="38100" dir="2700000" algn="tl">
                    <a:srgbClr val="000000">
                      <a:alpha val="43137"/>
                    </a:srgbClr>
                  </a:outerShdw>
                </a:effectLst>
                <a:latin typeface="Times New Roman" panose="02020603050405020304" pitchFamily="18" charset="0"/>
              </a:rPr>
              <a:t>Khi dọn thức ăn, đưa thức ăn vào phía bên tay trái của khách, lấy ra bên tay phải của khách</a:t>
            </a:r>
            <a:endParaRPr lang="en-US" sz="2400" b="1">
              <a:effectLst>
                <a:outerShdw blurRad="38100" dist="38100" dir="2700000" algn="tl">
                  <a:srgbClr val="000000">
                    <a:alpha val="43137"/>
                  </a:srgbClr>
                </a:outerShdw>
              </a:effectLst>
            </a:endParaRPr>
          </a:p>
        </p:txBody>
      </p:sp>
      <p:sp>
        <p:nvSpPr>
          <p:cNvPr id="4" name="TextBox 3"/>
          <p:cNvSpPr txBox="1"/>
          <p:nvPr/>
        </p:nvSpPr>
        <p:spPr>
          <a:xfrm>
            <a:off x="1219200" y="361950"/>
            <a:ext cx="5979522" cy="400110"/>
          </a:xfrm>
          <a:prstGeom prst="rect">
            <a:avLst/>
          </a:prstGeom>
          <a:noFill/>
        </p:spPr>
        <p:txBody>
          <a:bodyPr wrap="none" rtlCol="0">
            <a:spAutoFit/>
          </a:bodyPr>
          <a:lstStyle/>
          <a:p>
            <a:r>
              <a:rPr lang="en-US" sz="2000">
                <a:solidFill>
                  <a:srgbClr val="FF0000"/>
                </a:solidFill>
                <a:effectLst>
                  <a:outerShdw blurRad="38100" dist="38100" dir="2700000" algn="tl">
                    <a:srgbClr val="000000">
                      <a:alpha val="43137"/>
                    </a:srgbClr>
                  </a:outerShdw>
                </a:effectLst>
                <a:latin typeface=".VnBodoniH" pitchFamily="34" charset="0"/>
              </a:rPr>
              <a:t>* </a:t>
            </a:r>
            <a:r>
              <a:rPr lang="en-US" sz="2000">
                <a:solidFill>
                  <a:srgbClr val="FF0000"/>
                </a:solidFill>
                <a:effectLst>
                  <a:outerShdw blurRad="38100" dist="38100" dir="2700000" algn="tl">
                    <a:srgbClr val="000000">
                      <a:alpha val="43137"/>
                    </a:srgbClr>
                  </a:outerShdw>
                </a:effectLst>
                <a:latin typeface=".VnBodoni" pitchFamily="34" charset="0"/>
              </a:rPr>
              <a:t>C¸ch tr×nh bµy bµn ¨n cña ph­¬ng T©y</a:t>
            </a:r>
            <a:endParaRPr lang="en-US" sz="2000">
              <a:solidFill>
                <a:srgbClr val="FF0000"/>
              </a:solidFill>
              <a:effectLst>
                <a:outerShdw blurRad="38100" dist="38100" dir="2700000" algn="tl">
                  <a:srgbClr val="000000">
                    <a:alpha val="43137"/>
                  </a:srgbClr>
                </a:outerShdw>
              </a:effectLst>
              <a:latin typeface=".VnBodoniH"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ngtaotdst.jpg"/>
          <p:cNvPicPr>
            <a:picLocks noChangeAspect="1"/>
          </p:cNvPicPr>
          <p:nvPr/>
        </p:nvPicPr>
        <p:blipFill>
          <a:blip r:embed="rId2"/>
          <a:stretch>
            <a:fillRect/>
          </a:stretch>
        </p:blipFill>
        <p:spPr>
          <a:xfrm>
            <a:off x="5867400" y="2343150"/>
            <a:ext cx="2892705" cy="2428875"/>
          </a:xfrm>
          <a:prstGeom prst="rect">
            <a:avLst/>
          </a:prstGeom>
        </p:spPr>
      </p:pic>
      <p:pic>
        <p:nvPicPr>
          <p:cNvPr id="4" name="Picture 3" descr="hoi-cham-4.jpg"/>
          <p:cNvPicPr>
            <a:picLocks noChangeAspect="1"/>
          </p:cNvPicPr>
          <p:nvPr/>
        </p:nvPicPr>
        <p:blipFill>
          <a:blip r:embed="rId3" cstate="print"/>
          <a:stretch>
            <a:fillRect/>
          </a:stretch>
        </p:blipFill>
        <p:spPr>
          <a:xfrm>
            <a:off x="0" y="0"/>
            <a:ext cx="934740" cy="1025543"/>
          </a:xfrm>
          <a:prstGeom prst="rect">
            <a:avLst/>
          </a:prstGeom>
        </p:spPr>
      </p:pic>
      <p:sp>
        <p:nvSpPr>
          <p:cNvPr id="5" name="TextBox 4"/>
          <p:cNvSpPr txBox="1"/>
          <p:nvPr/>
        </p:nvSpPr>
        <p:spPr>
          <a:xfrm>
            <a:off x="838200" y="209550"/>
            <a:ext cx="8077200" cy="646331"/>
          </a:xfrm>
          <a:prstGeom prst="rect">
            <a:avLst/>
          </a:prstGeom>
          <a:noFill/>
        </p:spPr>
        <p:txBody>
          <a:bodyPr wrap="square" rtlCol="0">
            <a:spAutoFit/>
          </a:bodyPr>
          <a:lstStyle/>
          <a:p>
            <a:r>
              <a:rPr lang="en-US">
                <a:solidFill>
                  <a:srgbClr val="FF0000"/>
                </a:solidFill>
                <a:effectLst>
                  <a:outerShdw blurRad="38100" dist="38100" dir="2700000" algn="tl">
                    <a:srgbClr val="000000">
                      <a:alpha val="43137"/>
                    </a:srgbClr>
                  </a:outerShdw>
                </a:effectLst>
                <a:latin typeface=".VnBodoni" pitchFamily="34" charset="0"/>
              </a:rPr>
              <a:t>Em h·y so s¸nh c¸ch tr×nh bµy bµn ¨n cña ViÖt Nam vµ ph­¬ng T©y cã ®iÓm g× kh¸c nhau?</a:t>
            </a:r>
          </a:p>
        </p:txBody>
      </p:sp>
      <p:graphicFrame>
        <p:nvGraphicFramePr>
          <p:cNvPr id="6" name="Table 5"/>
          <p:cNvGraphicFramePr>
            <a:graphicFrameLocks noGrp="1"/>
          </p:cNvGraphicFramePr>
          <p:nvPr/>
        </p:nvGraphicFramePr>
        <p:xfrm>
          <a:off x="838200" y="1276350"/>
          <a:ext cx="5257800" cy="2686381"/>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tblGrid>
              <a:tr h="674701">
                <a:tc>
                  <a:txBody>
                    <a:bodyPr/>
                    <a:lstStyle/>
                    <a:p>
                      <a:pPr algn="ctr"/>
                      <a:r>
                        <a:rPr lang="en-US"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Bàn</a:t>
                      </a:r>
                      <a:r>
                        <a:rPr lang="en-US" b="1" baseline="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ăn Việt Nam</a:t>
                      </a:r>
                      <a:endParaRPr lang="en-US"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nchor="ctr"/>
                </a:tc>
                <a:tc>
                  <a:txBody>
                    <a:bodyPr/>
                    <a:lstStyle/>
                    <a:p>
                      <a:pPr algn="ctr"/>
                      <a:r>
                        <a:rPr lang="en-US"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Bàn</a:t>
                      </a:r>
                      <a:r>
                        <a:rPr lang="en-US" b="1" baseline="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ăn phương Tây</a:t>
                      </a:r>
                      <a:endParaRPr lang="en-US"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326625">
                <a:tc>
                  <a:txBody>
                    <a:bodyPr/>
                    <a:lstStyle/>
                    <a:p>
                      <a:pPr algn="ctr"/>
                      <a:endParaRPr lang="en-US">
                        <a:latin typeface="Times New Roman" panose="02020603050405020304" pitchFamily="18" charset="0"/>
                        <a:cs typeface="Times New Roman" panose="02020603050405020304" pitchFamily="18" charset="0"/>
                      </a:endParaRPr>
                    </a:p>
                  </a:txBody>
                  <a:tcPr anchor="ctr"/>
                </a:tc>
                <a:tc>
                  <a:txBody>
                    <a:bodyPr/>
                    <a:lstStyle/>
                    <a:p>
                      <a:pPr algn="ctr"/>
                      <a:endParaRPr lang="en-US">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326625">
                <a:tc>
                  <a:txBody>
                    <a:bodyPr/>
                    <a:lstStyle/>
                    <a:p>
                      <a:pPr algn="ctr"/>
                      <a:endParaRPr lang="en-US">
                        <a:latin typeface="Times New Roman" panose="02020603050405020304" pitchFamily="18" charset="0"/>
                        <a:cs typeface="Times New Roman" panose="02020603050405020304" pitchFamily="18" charset="0"/>
                      </a:endParaRPr>
                    </a:p>
                  </a:txBody>
                  <a:tcPr anchor="ctr"/>
                </a:tc>
                <a:tc>
                  <a:txBody>
                    <a:bodyPr/>
                    <a:lstStyle/>
                    <a:p>
                      <a:pPr algn="ctr"/>
                      <a:endParaRPr lang="en-US">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326625">
                <a:tc>
                  <a:txBody>
                    <a:bodyPr/>
                    <a:lstStyle/>
                    <a:p>
                      <a:pPr algn="ctr"/>
                      <a:endParaRPr lang="en-US">
                        <a:latin typeface="Times New Roman" panose="02020603050405020304" pitchFamily="18" charset="0"/>
                        <a:cs typeface="Times New Roman" panose="02020603050405020304" pitchFamily="18" charset="0"/>
                      </a:endParaRPr>
                    </a:p>
                  </a:txBody>
                  <a:tcPr anchor="ctr"/>
                </a:tc>
                <a:tc>
                  <a:txBody>
                    <a:bodyPr/>
                    <a:lstStyle/>
                    <a:p>
                      <a:pPr algn="ctr"/>
                      <a:endParaRPr lang="en-US">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3"/>
                  </a:ext>
                </a:extLst>
              </a:tr>
              <a:tr h="326625">
                <a:tc>
                  <a:txBody>
                    <a:bodyPr/>
                    <a:lstStyle/>
                    <a:p>
                      <a:pPr algn="ctr"/>
                      <a:endParaRPr lang="en-US">
                        <a:latin typeface="Times New Roman" panose="02020603050405020304" pitchFamily="18" charset="0"/>
                        <a:cs typeface="Times New Roman" panose="02020603050405020304" pitchFamily="18" charset="0"/>
                      </a:endParaRPr>
                    </a:p>
                  </a:txBody>
                  <a:tcPr anchor="ctr"/>
                </a:tc>
                <a:tc>
                  <a:txBody>
                    <a:bodyPr/>
                    <a:lstStyle/>
                    <a:p>
                      <a:pPr algn="ctr"/>
                      <a:endParaRPr lang="en-US">
                        <a:latin typeface="Times New Roman" panose="02020603050405020304" pitchFamily="18" charset="0"/>
                        <a:cs typeface="Times New Roman" panose="02020603050405020304" pitchFamily="18" charset="0"/>
                      </a:endParaRPr>
                    </a:p>
                    <a:p>
                      <a:pPr algn="ctr"/>
                      <a:endParaRPr lang="en-US">
                        <a:latin typeface="Times New Roman" panose="02020603050405020304" pitchFamily="18" charset="0"/>
                        <a:cs typeface="Times New Roman" panose="02020603050405020304" pitchFamily="18" charset="0"/>
                      </a:endParaRPr>
                    </a:p>
                    <a:p>
                      <a:pPr algn="ctr"/>
                      <a:endParaRPr lang="en-US">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nvGraphicFramePr>
        <p:xfrm>
          <a:off x="838200" y="1276350"/>
          <a:ext cx="5257800" cy="2686381"/>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tblGrid>
              <a:tr h="674701">
                <a:tc>
                  <a:txBody>
                    <a:bodyPr/>
                    <a:lstStyle/>
                    <a:p>
                      <a:pPr algn="ctr"/>
                      <a:r>
                        <a:rPr lang="en-US" b="1">
                          <a:solidFill>
                            <a:srgbClr val="FF0000"/>
                          </a:solidFill>
                          <a:latin typeface="Times New Roman" panose="02020603050405020304" pitchFamily="18" charset="0"/>
                          <a:cs typeface="Times New Roman" panose="02020603050405020304" pitchFamily="18" charset="0"/>
                        </a:rPr>
                        <a:t>Bàn</a:t>
                      </a:r>
                      <a:r>
                        <a:rPr lang="en-US" b="1" baseline="0">
                          <a:solidFill>
                            <a:srgbClr val="FF0000"/>
                          </a:solidFill>
                          <a:latin typeface="Times New Roman" panose="02020603050405020304" pitchFamily="18" charset="0"/>
                          <a:cs typeface="Times New Roman" panose="02020603050405020304" pitchFamily="18" charset="0"/>
                        </a:rPr>
                        <a:t> ăn Việt Nam</a:t>
                      </a:r>
                      <a:endParaRPr lang="en-US" b="1">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r>
                        <a:rPr lang="en-US" b="1">
                          <a:solidFill>
                            <a:srgbClr val="FF0000"/>
                          </a:solidFill>
                          <a:latin typeface="Times New Roman" panose="02020603050405020304" pitchFamily="18" charset="0"/>
                          <a:cs typeface="Times New Roman" panose="02020603050405020304" pitchFamily="18" charset="0"/>
                        </a:rPr>
                        <a:t>Bàn</a:t>
                      </a:r>
                      <a:r>
                        <a:rPr lang="en-US" b="1" baseline="0">
                          <a:solidFill>
                            <a:srgbClr val="FF0000"/>
                          </a:solidFill>
                          <a:latin typeface="Times New Roman" panose="02020603050405020304" pitchFamily="18" charset="0"/>
                          <a:cs typeface="Times New Roman" panose="02020603050405020304" pitchFamily="18" charset="0"/>
                        </a:rPr>
                        <a:t> ăn phương Tây</a:t>
                      </a:r>
                      <a:endParaRPr lang="en-US" b="1">
                        <a:solidFill>
                          <a:srgbClr val="FF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326625">
                <a:tc>
                  <a:txBody>
                    <a:bodyPr/>
                    <a:lstStyle/>
                    <a:p>
                      <a:pPr algn="l"/>
                      <a:r>
                        <a:rPr lang="en-US">
                          <a:latin typeface="Times New Roman" panose="02020603050405020304" pitchFamily="18" charset="0"/>
                          <a:cs typeface="Times New Roman" panose="02020603050405020304" pitchFamily="18" charset="0"/>
                        </a:rPr>
                        <a:t>-Bát</a:t>
                      </a:r>
                    </a:p>
                  </a:txBody>
                  <a:tcPr anchor="ctr"/>
                </a:tc>
                <a:tc>
                  <a:txBody>
                    <a:bodyPr/>
                    <a:lstStyle/>
                    <a:p>
                      <a:pPr algn="l"/>
                      <a:r>
                        <a:rPr lang="en-US">
                          <a:latin typeface="Times New Roman" panose="02020603050405020304" pitchFamily="18" charset="0"/>
                          <a:cs typeface="Times New Roman" panose="02020603050405020304" pitchFamily="18" charset="0"/>
                        </a:rPr>
                        <a:t>-Đĩa</a:t>
                      </a:r>
                    </a:p>
                  </a:txBody>
                  <a:tcPr anchor="ctr"/>
                </a:tc>
                <a:extLst>
                  <a:ext uri="{0D108BD9-81ED-4DB2-BD59-A6C34878D82A}">
                    <a16:rowId xmlns:a16="http://schemas.microsoft.com/office/drawing/2014/main" val="10001"/>
                  </a:ext>
                </a:extLst>
              </a:tr>
              <a:tr h="326625">
                <a:tc>
                  <a:txBody>
                    <a:bodyPr/>
                    <a:lstStyle/>
                    <a:p>
                      <a:pPr algn="l"/>
                      <a:r>
                        <a:rPr lang="en-US">
                          <a:latin typeface="Times New Roman" panose="02020603050405020304" pitchFamily="18" charset="0"/>
                          <a:cs typeface="Times New Roman" panose="02020603050405020304" pitchFamily="18" charset="0"/>
                        </a:rPr>
                        <a:t>-Đũa</a:t>
                      </a:r>
                    </a:p>
                  </a:txBody>
                  <a:tcPr anchor="ctr"/>
                </a:tc>
                <a:tc>
                  <a:txBody>
                    <a:bodyPr/>
                    <a:lstStyle/>
                    <a:p>
                      <a:pPr algn="l"/>
                      <a:r>
                        <a:rPr lang="en-US">
                          <a:latin typeface="Times New Roman" panose="02020603050405020304" pitchFamily="18" charset="0"/>
                          <a:cs typeface="Times New Roman" panose="02020603050405020304" pitchFamily="18" charset="0"/>
                        </a:rPr>
                        <a:t>-Dao</a:t>
                      </a:r>
                    </a:p>
                  </a:txBody>
                  <a:tcPr anchor="ctr"/>
                </a:tc>
                <a:extLst>
                  <a:ext uri="{0D108BD9-81ED-4DB2-BD59-A6C34878D82A}">
                    <a16:rowId xmlns:a16="http://schemas.microsoft.com/office/drawing/2014/main" val="10002"/>
                  </a:ext>
                </a:extLst>
              </a:tr>
              <a:tr h="326625">
                <a:tc>
                  <a:txBody>
                    <a:bodyPr/>
                    <a:lstStyle/>
                    <a:p>
                      <a:pPr algn="l"/>
                      <a:r>
                        <a:rPr lang="en-US">
                          <a:latin typeface="Times New Roman" panose="02020603050405020304" pitchFamily="18" charset="0"/>
                          <a:cs typeface="Times New Roman" panose="02020603050405020304" pitchFamily="18" charset="0"/>
                        </a:rPr>
                        <a:t>-Bát</a:t>
                      </a:r>
                      <a:r>
                        <a:rPr lang="en-US" baseline="0">
                          <a:latin typeface="Times New Roman" panose="02020603050405020304" pitchFamily="18" charset="0"/>
                          <a:cs typeface="Times New Roman" panose="02020603050405020304" pitchFamily="18" charset="0"/>
                        </a:rPr>
                        <a:t> úp trên khăn</a:t>
                      </a:r>
                      <a:endParaRPr lang="en-US">
                        <a:latin typeface="Times New Roman" panose="02020603050405020304" pitchFamily="18" charset="0"/>
                        <a:cs typeface="Times New Roman" panose="02020603050405020304" pitchFamily="18" charset="0"/>
                      </a:endParaRPr>
                    </a:p>
                  </a:txBody>
                  <a:tcPr anchor="ctr"/>
                </a:tc>
                <a:tc>
                  <a:txBody>
                    <a:bodyPr/>
                    <a:lstStyle/>
                    <a:p>
                      <a:pPr algn="l"/>
                      <a:r>
                        <a:rPr lang="en-US">
                          <a:latin typeface="Times New Roman" panose="02020603050405020304" pitchFamily="18" charset="0"/>
                          <a:cs typeface="Times New Roman" panose="02020603050405020304" pitchFamily="18" charset="0"/>
                        </a:rPr>
                        <a:t>-Khăn</a:t>
                      </a:r>
                    </a:p>
                  </a:txBody>
                  <a:tcPr anchor="ctr"/>
                </a:tc>
                <a:extLst>
                  <a:ext uri="{0D108BD9-81ED-4DB2-BD59-A6C34878D82A}">
                    <a16:rowId xmlns:a16="http://schemas.microsoft.com/office/drawing/2014/main" val="10003"/>
                  </a:ext>
                </a:extLst>
              </a:tr>
              <a:tr h="326625">
                <a:tc>
                  <a:txBody>
                    <a:bodyPr/>
                    <a:lstStyle/>
                    <a:p>
                      <a:pPr algn="l"/>
                      <a:r>
                        <a:rPr kumimoji="0" lang="en-US" sz="1800" b="0" i="0" u="none" strike="noStrike" cap="none" normalizeH="0" baseline="0">
                          <a:ln>
                            <a:noFill/>
                          </a:ln>
                          <a:solidFill>
                            <a:schemeClr val="tx1"/>
                          </a:solidFill>
                          <a:effectLst/>
                          <a:latin typeface="Times New Roman" panose="02020603050405020304" pitchFamily="18" charset="0"/>
                        </a:rPr>
                        <a:t>-Cốc nước đặt trước đầu đũa, phía bên phải của bát ăn cơm</a:t>
                      </a:r>
                      <a:r>
                        <a:rPr kumimoji="0" lang="en-US" sz="1800" b="1" i="0" u="none" strike="noStrike" cap="none" normalizeH="0" baseline="0">
                          <a:ln>
                            <a:noFill/>
                          </a:ln>
                          <a:solidFill>
                            <a:schemeClr val="tx1"/>
                          </a:solidFill>
                          <a:effectLst/>
                          <a:latin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cap="none" normalizeH="0" baseline="0">
                          <a:ln>
                            <a:noFill/>
                          </a:ln>
                          <a:solidFill>
                            <a:schemeClr val="tx1"/>
                          </a:solidFill>
                          <a:effectLst/>
                          <a:latin typeface="Times New Roman" panose="02020603050405020304" pitchFamily="18" charset="0"/>
                        </a:rPr>
                        <a:t>- Li rượu đặt trước đĩa, cốc nước đặt cạnh li rượu</a:t>
                      </a:r>
                    </a:p>
                    <a:p>
                      <a:pPr algn="l"/>
                      <a:endParaRPr lang="en-US">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1864" y="133350"/>
            <a:ext cx="6380273" cy="400110"/>
          </a:xfrm>
          <a:prstGeom prst="rect">
            <a:avLst/>
          </a:prstGeom>
          <a:noFill/>
        </p:spPr>
        <p:txBody>
          <a:bodyPr wrap="none" rtlCol="0">
            <a:spAutoFit/>
          </a:bodyPr>
          <a:lstStyle/>
          <a:p>
            <a:r>
              <a:rPr lang="en-US" sz="2000" u="sng">
                <a:solidFill>
                  <a:srgbClr val="FF0000"/>
                </a:solidFill>
                <a:latin typeface=".VnBodoniH" pitchFamily="34" charset="0"/>
              </a:rPr>
              <a:t>Bµi 6. tr×nh bµy vµ trang trÝ bµn ¨n</a:t>
            </a:r>
          </a:p>
        </p:txBody>
      </p:sp>
      <p:sp>
        <p:nvSpPr>
          <p:cNvPr id="4" name="TextBox 3"/>
          <p:cNvSpPr txBox="1"/>
          <p:nvPr/>
        </p:nvSpPr>
        <p:spPr>
          <a:xfrm>
            <a:off x="313332" y="819150"/>
            <a:ext cx="2696316" cy="646331"/>
          </a:xfrm>
          <a:prstGeom prst="rect">
            <a:avLst/>
          </a:prstGeom>
          <a:noFill/>
        </p:spPr>
        <p:txBody>
          <a:bodyPr wrap="none" rtlCol="0">
            <a:spAutoFit/>
          </a:bodyPr>
          <a:lstStyle/>
          <a:p>
            <a:r>
              <a:rPr lang="en-US" b="1">
                <a:solidFill>
                  <a:srgbClr val="3B2BA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TRÌNH BÀY BÀN ĂN</a:t>
            </a:r>
          </a:p>
          <a:p>
            <a:r>
              <a:rPr lang="en-US" b="1">
                <a:solidFill>
                  <a:srgbClr val="3B2BA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 TRANG TRÍ BÀN ĂN</a:t>
            </a:r>
          </a:p>
        </p:txBody>
      </p:sp>
      <p:pic>
        <p:nvPicPr>
          <p:cNvPr id="5" name="Picture 8" descr="banan1"/>
          <p:cNvPicPr>
            <a:picLocks noChangeAspect="1" noChangeArrowheads="1"/>
          </p:cNvPicPr>
          <p:nvPr/>
        </p:nvPicPr>
        <p:blipFill>
          <a:blip r:embed="rId2"/>
          <a:srcRect/>
          <a:stretch>
            <a:fillRect/>
          </a:stretch>
        </p:blipFill>
        <p:spPr bwMode="auto">
          <a:xfrm>
            <a:off x="4114800" y="819150"/>
            <a:ext cx="4449337" cy="2895600"/>
          </a:xfrm>
          <a:prstGeom prst="rect">
            <a:avLst/>
          </a:prstGeom>
          <a:noFill/>
          <a:ln w="9525">
            <a:noFill/>
            <a:miter lim="800000"/>
            <a:headEnd/>
            <a:tailEnd/>
          </a:ln>
        </p:spPr>
      </p:pic>
      <p:sp>
        <p:nvSpPr>
          <p:cNvPr id="6" name="Rectangle 5"/>
          <p:cNvSpPr/>
          <p:nvPr/>
        </p:nvSpPr>
        <p:spPr>
          <a:xfrm>
            <a:off x="381000" y="1428750"/>
            <a:ext cx="3657600" cy="646331"/>
          </a:xfrm>
          <a:prstGeom prst="rect">
            <a:avLst/>
          </a:prstGeom>
        </p:spPr>
        <p:txBody>
          <a:bodyPr wrap="square">
            <a:spAutoFit/>
          </a:bodyPr>
          <a:lstStyle/>
          <a:p>
            <a:r>
              <a:rPr lang="en-US">
                <a:solidFill>
                  <a:srgbClr val="FF0000"/>
                </a:solidFill>
                <a:latin typeface=".VnAristote" pitchFamily="34" charset="0"/>
              </a:rPr>
              <a:t>? Quan s¸t h×nh sau vµ cho biÕt c¸c vËt dông cÇn thiÕt ®Ó trang trÝ bµn ¨n ?</a:t>
            </a:r>
          </a:p>
        </p:txBody>
      </p:sp>
      <p:pic>
        <p:nvPicPr>
          <p:cNvPr id="7" name="Picture 6" descr="hoa.gif"/>
          <p:cNvPicPr>
            <a:picLocks noChangeAspect="1"/>
          </p:cNvPicPr>
          <p:nvPr/>
        </p:nvPicPr>
        <p:blipFill>
          <a:blip r:embed="rId3"/>
          <a:stretch>
            <a:fillRect/>
          </a:stretch>
        </p:blipFill>
        <p:spPr>
          <a:xfrm>
            <a:off x="2476500" y="4067175"/>
            <a:ext cx="4191000" cy="1095375"/>
          </a:xfrm>
          <a:prstGeom prst="rect">
            <a:avLst/>
          </a:prstGeom>
        </p:spPr>
      </p:pic>
      <p:sp>
        <p:nvSpPr>
          <p:cNvPr id="8" name="Rectangle 9"/>
          <p:cNvSpPr>
            <a:spLocks noChangeArrowheads="1"/>
          </p:cNvSpPr>
          <p:nvPr/>
        </p:nvSpPr>
        <p:spPr bwMode="auto">
          <a:xfrm>
            <a:off x="533400" y="2038350"/>
            <a:ext cx="2209800" cy="960328"/>
          </a:xfrm>
          <a:prstGeom prst="rect">
            <a:avLst/>
          </a:prstGeom>
          <a:noFill/>
          <a:ln w="9525">
            <a:noFill/>
            <a:miter lim="800000"/>
          </a:ln>
          <a:effectLst/>
        </p:spPr>
        <p:txBody>
          <a:bodyPr wrap="square">
            <a:spAutoFit/>
          </a:bodyPr>
          <a:lstStyle/>
          <a:p>
            <a:pPr>
              <a:lnSpc>
                <a:spcPct val="150000"/>
              </a:lnSpc>
              <a:buFontTx/>
              <a:buChar char="-"/>
            </a:pPr>
            <a:r>
              <a:rPr lang="en-US" sz="2000">
                <a:latin typeface="Times New Roman" panose="02020603050405020304" pitchFamily="18" charset="0"/>
              </a:rPr>
              <a:t>Khăn trải bàn </a:t>
            </a:r>
          </a:p>
          <a:p>
            <a:pPr>
              <a:lnSpc>
                <a:spcPct val="150000"/>
              </a:lnSpc>
            </a:pPr>
            <a:r>
              <a:rPr lang="en-US" sz="2000">
                <a:latin typeface="Times New Roman" panose="02020603050405020304" pitchFamily="18" charset="0"/>
              </a:rPr>
              <a:t>-Bình cắm hoa</a:t>
            </a:r>
          </a:p>
        </p:txBody>
      </p:sp>
      <p:sp>
        <p:nvSpPr>
          <p:cNvPr id="10" name="TextBox 9"/>
          <p:cNvSpPr txBox="1"/>
          <p:nvPr/>
        </p:nvSpPr>
        <p:spPr>
          <a:xfrm>
            <a:off x="152400" y="3028950"/>
            <a:ext cx="3200400" cy="1827193"/>
          </a:xfrm>
          <a:prstGeom prst="cloudCallout">
            <a:avLst>
              <a:gd name="adj1" fmla="val -37463"/>
              <a:gd name="adj2" fmla="val 17949"/>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atin typeface=".VnAristote" pitchFamily="34" charset="0"/>
              </a:rPr>
              <a:t>? Em h·y cho biÕt mét sè vËt dông kh¸c dïng ®Ó trang trÝ bµn ¨n mµ em biÕt?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par>
                                <p:cTn id="10" presetID="21"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8)">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from="(-#ppt_w/2)" to="(#ppt_x)" calcmode="lin" valueType="num">
                                      <p:cBhvr>
                                        <p:cTn id="17" dur="600" fill="hold">
                                          <p:stCondLst>
                                            <p:cond delay="0"/>
                                          </p:stCondLst>
                                        </p:cTn>
                                        <p:tgtEl>
                                          <p:spTgt spid="8"/>
                                        </p:tgtEl>
                                        <p:attrNameLst>
                                          <p:attrName>ppt_x</p:attrName>
                                        </p:attrNameLst>
                                      </p:cBhvr>
                                    </p:anim>
                                    <p:anim from="0" to="-1.0" calcmode="lin" valueType="num">
                                      <p:cBhvr>
                                        <p:cTn id="18" dur="200" decel="50000" autoRev="1" fill="hold">
                                          <p:stCondLst>
                                            <p:cond delay="600"/>
                                          </p:stCondLst>
                                        </p:cTn>
                                        <p:tgtEl>
                                          <p:spTgt spid="8"/>
                                        </p:tgtEl>
                                        <p:attrNameLst>
                                          <p:attrName>xshear</p:attrName>
                                        </p:attrNameLst>
                                      </p:cBhvr>
                                    </p:anim>
                                    <p:animScale>
                                      <p:cBhvr>
                                        <p:cTn id="19" dur="200" decel="100000" autoRev="1" fill="hold">
                                          <p:stCondLst>
                                            <p:cond delay="600"/>
                                          </p:stCondLst>
                                        </p:cTn>
                                        <p:tgtEl>
                                          <p:spTgt spid="8"/>
                                        </p:tgtEl>
                                      </p:cBhvr>
                                      <p:from x="100000" y="100000"/>
                                      <p:to x="80000" y="100000"/>
                                    </p:animScale>
                                    <p:anim by="(#ppt_h/3+#ppt_w*0.1)" calcmode="lin" valueType="num">
                                      <p:cBhvr additive="sum">
                                        <p:cTn id="20" dur="200" decel="100000" autoRev="1" fill="hold">
                                          <p:stCondLst>
                                            <p:cond delay="600"/>
                                          </p:stCondLst>
                                        </p:cTn>
                                        <p:tgtEl>
                                          <p:spTgt spid="8"/>
                                        </p:tgtEl>
                                        <p:attrNameLst>
                                          <p:attrName>ppt_x</p:attrName>
                                        </p:attrNameLst>
                                      </p:cBhvr>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mau-khan-trai-ban-tuyet-dep-cho-can-phong-them-dieu-da-quyen-ru_a1c9b198e9.jpg"/>
          <p:cNvPicPr>
            <a:picLocks noChangeAspect="1"/>
          </p:cNvPicPr>
          <p:nvPr/>
        </p:nvPicPr>
        <p:blipFill>
          <a:blip r:embed="rId2"/>
          <a:stretch>
            <a:fillRect/>
          </a:stretch>
        </p:blipFill>
        <p:spPr>
          <a:xfrm>
            <a:off x="241426" y="666750"/>
            <a:ext cx="4330574" cy="3124200"/>
          </a:xfrm>
          <a:prstGeom prst="rect">
            <a:avLst/>
          </a:prstGeom>
        </p:spPr>
      </p:pic>
      <p:pic>
        <p:nvPicPr>
          <p:cNvPr id="7" name="Picture 6" descr="20-mau-khan-trai-ban-tuyet-dep-cho-can-phong-them-dieu-da-quyen-ru_e011ade397.jpg"/>
          <p:cNvPicPr>
            <a:picLocks noChangeAspect="1"/>
          </p:cNvPicPr>
          <p:nvPr/>
        </p:nvPicPr>
        <p:blipFill>
          <a:blip r:embed="rId3"/>
          <a:stretch>
            <a:fillRect/>
          </a:stretch>
        </p:blipFill>
        <p:spPr>
          <a:xfrm>
            <a:off x="4724400" y="696142"/>
            <a:ext cx="4191000" cy="3065417"/>
          </a:xfrm>
          <a:prstGeom prst="rect">
            <a:avLst/>
          </a:prstGeom>
        </p:spPr>
      </p:pic>
      <p:sp>
        <p:nvSpPr>
          <p:cNvPr id="11" name="TextBox 10"/>
          <p:cNvSpPr txBox="1"/>
          <p:nvPr/>
        </p:nvSpPr>
        <p:spPr>
          <a:xfrm>
            <a:off x="723900" y="4148911"/>
            <a:ext cx="7696200" cy="404039"/>
          </a:xfrm>
          <a:prstGeom prst="ribbon">
            <a:avLst>
              <a:gd name="adj1" fmla="val 16667"/>
              <a:gd name="adj2" fmla="val 69072"/>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 SỐ KIỂU TRANG TRÍ BÀN ĂN PHƯƠNG TÂY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39000"/>
          </a:stretch>
        </a:blipFill>
        <a:effectLst/>
      </p:bgPr>
    </p:bg>
    <p:spTree>
      <p:nvGrpSpPr>
        <p:cNvPr id="1" name=""/>
        <p:cNvGrpSpPr/>
        <p:nvPr/>
      </p:nvGrpSpPr>
      <p:grpSpPr>
        <a:xfrm>
          <a:off x="0" y="0"/>
          <a:ext cx="0" cy="0"/>
          <a:chOff x="0" y="0"/>
          <a:chExt cx="0" cy="0"/>
        </a:xfrm>
      </p:grpSpPr>
      <p:sp>
        <p:nvSpPr>
          <p:cNvPr id="2" name="TextBox 1"/>
          <p:cNvSpPr txBox="1"/>
          <p:nvPr/>
        </p:nvSpPr>
        <p:spPr>
          <a:xfrm>
            <a:off x="762000" y="736997"/>
            <a:ext cx="7620000" cy="615553"/>
          </a:xfrm>
          <a:prstGeom prst="rect">
            <a:avLst/>
          </a:prstGeom>
          <a:noFill/>
        </p:spPr>
        <p:txBody>
          <a:bodyPr wrap="square" rtlCol="0">
            <a:spAutoFit/>
          </a:bodyPr>
          <a:lstStyle/>
          <a:p>
            <a:r>
              <a:rPr lang="en-US" sz="1700">
                <a:solidFill>
                  <a:srgbClr val="FF0000"/>
                </a:solidFill>
                <a:latin typeface=".VnBlack" pitchFamily="34" charset="0"/>
              </a:rPr>
              <a:t>? Tõ nh÷ng vËt dông trªn em h·y tr×nh bµy c¸ch trang trÝ bµn ¨n thÝch hîp?</a:t>
            </a:r>
          </a:p>
        </p:txBody>
      </p:sp>
      <p:sp>
        <p:nvSpPr>
          <p:cNvPr id="3" name="Rectangle 2"/>
          <p:cNvSpPr/>
          <p:nvPr/>
        </p:nvSpPr>
        <p:spPr>
          <a:xfrm>
            <a:off x="800100" y="1428750"/>
            <a:ext cx="7543800" cy="2554545"/>
          </a:xfrm>
          <a:prstGeom prst="rect">
            <a:avLst/>
          </a:prstGeom>
        </p:spPr>
        <p:txBody>
          <a:bodyPr wrap="square">
            <a:spAutoFit/>
          </a:bodyPr>
          <a:lstStyle/>
          <a:p>
            <a:pPr marL="342900" indent="-342900">
              <a:buFont typeface="Arial" panose="020B0604020202020204" pitchFamily="34" charset="0"/>
              <a:buChar char="•"/>
            </a:pPr>
            <a:r>
              <a:rPr lang="en-US" sz="2000">
                <a:latin typeface="Times New Roman" panose="02020603050405020304" pitchFamily="18" charset="0"/>
              </a:rPr>
              <a:t>Bàn ăn cần được bài trí trang nhã</a:t>
            </a:r>
          </a:p>
          <a:p>
            <a:pPr marL="342900" indent="-342900">
              <a:buFont typeface="Arial" panose="020B0604020202020204" pitchFamily="34" charset="0"/>
              <a:buChar char="•"/>
            </a:pPr>
            <a:r>
              <a:rPr lang="en-US" sz="2000">
                <a:latin typeface="Times New Roman" panose="02020603050405020304" pitchFamily="18" charset="0"/>
              </a:rPr>
              <a:t>Nên dùng khăn trải bàn màu trắng hoặc màu trơn phù hợp với màu sắc chung của căn phòng</a:t>
            </a:r>
          </a:p>
          <a:p>
            <a:pPr marL="342900" indent="-342900">
              <a:buFont typeface="Arial" panose="020B0604020202020204" pitchFamily="34" charset="0"/>
              <a:buChar char="•"/>
            </a:pPr>
            <a:r>
              <a:rPr lang="en-US" sz="2000">
                <a:latin typeface="Times New Roman" panose="02020603050405020304" pitchFamily="18" charset="0"/>
              </a:rPr>
              <a:t>Không nên dùng khăn trải bàn bằng vải hoa to hoặc rằn ri, trông nặng nề và rối mắt.</a:t>
            </a:r>
          </a:p>
          <a:p>
            <a:pPr marL="342900" indent="-342900">
              <a:buFont typeface="Arial" panose="020B0604020202020204" pitchFamily="34" charset="0"/>
              <a:buChar char="•"/>
            </a:pPr>
            <a:r>
              <a:rPr lang="en-US" sz="2000">
                <a:latin typeface="Times New Roman" panose="02020603050405020304" pitchFamily="18" charset="0"/>
              </a:rPr>
              <a:t>Giữa bàn ăn nên đặt một bình hoa màu sắc hài hòa, nhã nhặn hoặc nổi bật, tương phản</a:t>
            </a:r>
          </a:p>
          <a:p>
            <a:pPr marL="342900" indent="-342900">
              <a:buFont typeface="Arial" panose="020B0604020202020204" pitchFamily="34" charset="0"/>
              <a:buChar char="•"/>
            </a:pPr>
            <a:r>
              <a:rPr lang="en-US" sz="2000">
                <a:latin typeface="Times New Roman" panose="02020603050405020304" pitchFamily="18" charset="0"/>
              </a:rPr>
              <a:t>Tránh chọn hoa to, quá dài làm che khuất mặt khách.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jpg"/>
          <p:cNvPicPr>
            <a:picLocks noChangeAspect="1"/>
          </p:cNvPicPr>
          <p:nvPr/>
        </p:nvPicPr>
        <p:blipFill>
          <a:blip r:embed="rId2"/>
          <a:srcRect l="2500" t="3221" b="12509"/>
          <a:stretch>
            <a:fillRect/>
          </a:stretch>
        </p:blipFill>
        <p:spPr>
          <a:xfrm>
            <a:off x="5333999" y="2571750"/>
            <a:ext cx="3064669" cy="2514600"/>
          </a:xfrm>
          <a:prstGeom prst="rect">
            <a:avLst/>
          </a:prstGeom>
        </p:spPr>
      </p:pic>
      <p:pic>
        <p:nvPicPr>
          <p:cNvPr id="7" name="Picture 5" descr="chomchompics1510ny3"/>
          <p:cNvPicPr>
            <a:picLocks noChangeAspect="1" noChangeArrowheads="1"/>
          </p:cNvPicPr>
          <p:nvPr/>
        </p:nvPicPr>
        <p:blipFill>
          <a:blip r:embed="rId3"/>
          <a:srcRect/>
          <a:stretch>
            <a:fillRect/>
          </a:stretch>
        </p:blipFill>
        <p:spPr bwMode="auto">
          <a:xfrm>
            <a:off x="5334000" y="285750"/>
            <a:ext cx="3048000" cy="2286000"/>
          </a:xfrm>
          <a:prstGeom prst="rect">
            <a:avLst/>
          </a:prstGeom>
          <a:noFill/>
        </p:spPr>
      </p:pic>
      <p:sp>
        <p:nvSpPr>
          <p:cNvPr id="10" name="Rectangle 9"/>
          <p:cNvSpPr/>
          <p:nvPr/>
        </p:nvSpPr>
        <p:spPr>
          <a:xfrm>
            <a:off x="304800" y="361950"/>
            <a:ext cx="4114800" cy="2363724"/>
          </a:xfrm>
          <a:prstGeom prst="rect">
            <a:avLst/>
          </a:prstGeom>
        </p:spPr>
        <p:txBody>
          <a:bodyPr wrap="square">
            <a:spAutoFit/>
          </a:bodyPr>
          <a:lstStyle/>
          <a:p>
            <a:pPr marL="347980" lvl="0" indent="-347980" algn="just">
              <a:spcBef>
                <a:spcPct val="20000"/>
              </a:spcBef>
              <a:buFont typeface="Wingdings" panose="05000000000000000000" pitchFamily="2" charset="2"/>
              <a:buChar char="v"/>
              <a:defRPr/>
            </a:pPr>
            <a:r>
              <a:rPr lang="en-US">
                <a:latin typeface="Times New Roman" panose="02020603050405020304" pitchFamily="18" charset="0"/>
              </a:rPr>
              <a:t>Có thể trang trí theo lối sắp xếp hoa và rải hoa rời theo nhiều dạng khác nhau trên mặt bàn, đính hoa tươi xung quanh khăn trải bàn</a:t>
            </a:r>
          </a:p>
          <a:p>
            <a:pPr marL="347980" lvl="0" indent="-347980" algn="just">
              <a:spcBef>
                <a:spcPct val="20000"/>
              </a:spcBef>
              <a:buFont typeface="Wingdings" panose="05000000000000000000" pitchFamily="2" charset="2"/>
              <a:buChar char="v"/>
              <a:defRPr/>
            </a:pPr>
            <a:r>
              <a:rPr lang="en-US">
                <a:latin typeface="Times New Roman" panose="02020603050405020304" pitchFamily="18" charset="0"/>
              </a:rPr>
              <a:t>Hoa cắm ở bình và tỏa đều để khách có thể nhìn được vẻ đẹp của hoa, màu sắc và kiểu cắm, làm tăng thêm vẻ đẹp tươi cho bàn ăn.</a:t>
            </a:r>
            <a:endParaRPr lang="en-US" sz="2400">
              <a:latin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76400" y="1047750"/>
            <a:ext cx="6743700" cy="38100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Callout 5"/>
          <p:cNvSpPr/>
          <p:nvPr/>
        </p:nvSpPr>
        <p:spPr>
          <a:xfrm>
            <a:off x="152400" y="133350"/>
            <a:ext cx="2971800" cy="1905000"/>
          </a:xfrm>
          <a:prstGeom prst="cloudCallout">
            <a:avLst>
              <a:gd name="adj1" fmla="val -43177"/>
              <a:gd name="adj2" fmla="val -3801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i="1">
                <a:solidFill>
                  <a:srgbClr val="FF0000"/>
                </a:solidFill>
                <a:latin typeface="Times New Roman" panose="02020603050405020304" pitchFamily="18" charset="0"/>
                <a:cs typeface="Times New Roman" panose="02020603050405020304" pitchFamily="18" charset="0"/>
              </a:rPr>
              <a:t>? Dựa vào kiến thức đã học em hãy cho biết khi cắm hoa cần lưu ý điều gì?</a:t>
            </a:r>
          </a:p>
        </p:txBody>
      </p:sp>
      <p:sp>
        <p:nvSpPr>
          <p:cNvPr id="7" name="Rectangle 6"/>
          <p:cNvSpPr/>
          <p:nvPr/>
        </p:nvSpPr>
        <p:spPr>
          <a:xfrm>
            <a:off x="2819400" y="1521589"/>
            <a:ext cx="4876800" cy="2862322"/>
          </a:xfrm>
          <a:prstGeom prst="rect">
            <a:avLst/>
          </a:prstGeom>
        </p:spPr>
        <p:txBody>
          <a:bodyPr wrap="square">
            <a:spAutoFit/>
          </a:bodyPr>
          <a:lstStyle/>
          <a:p>
            <a:pPr marL="228600" indent="-228600">
              <a:buFont typeface="Courier New" panose="02070309020205020404" pitchFamily="49" charset="0"/>
              <a:buChar char="o"/>
              <a:tabLst>
                <a:tab pos="174625" algn="l"/>
              </a:tabLst>
            </a:pPr>
            <a:r>
              <a:rPr lang="en-US">
                <a:latin typeface="Times New Roman" panose="02020603050405020304" pitchFamily="18" charset="0"/>
              </a:rPr>
              <a:t>Chọn hoa và bình cắm phù hợp và hài hòa về hình dáng, màu sắc</a:t>
            </a:r>
          </a:p>
          <a:p>
            <a:pPr marL="228600" indent="-228600">
              <a:buFont typeface="Courier New" panose="02070309020205020404" pitchFamily="49" charset="0"/>
              <a:buChar char="o"/>
              <a:tabLst>
                <a:tab pos="174625" algn="l"/>
              </a:tabLst>
            </a:pPr>
            <a:r>
              <a:rPr lang="en-US">
                <a:latin typeface="Times New Roman" panose="02020603050405020304" pitchFamily="18" charset="0"/>
              </a:rPr>
              <a:t>Cần bảo đảm cân đối giữa kích thước cành hoa và bình cắm</a:t>
            </a:r>
          </a:p>
          <a:p>
            <a:pPr marL="228600" indent="-228600">
              <a:buFont typeface="Courier New" panose="02070309020205020404" pitchFamily="49" charset="0"/>
              <a:buChar char="o"/>
              <a:tabLst>
                <a:tab pos="174625" algn="l"/>
              </a:tabLst>
            </a:pPr>
            <a:r>
              <a:rPr lang="en-US">
                <a:latin typeface="Times New Roman" panose="02020603050405020304" pitchFamily="18" charset="0"/>
              </a:rPr>
              <a:t>Đối với loại bình thấp, cành dài nhất bằng 1,5 – 2 lần miệng bình</a:t>
            </a:r>
          </a:p>
          <a:p>
            <a:pPr marL="228600" indent="-228600">
              <a:buFont typeface="Courier New" panose="02070309020205020404" pitchFamily="49" charset="0"/>
              <a:buChar char="o"/>
              <a:tabLst>
                <a:tab pos="174625" algn="l"/>
              </a:tabLst>
            </a:pPr>
            <a:r>
              <a:rPr lang="en-US">
                <a:latin typeface="Times New Roman" panose="02020603050405020304" pitchFamily="18" charset="0"/>
              </a:rPr>
              <a:t>Nên có sự tương phản về màu sắc của các loại hoa, lá trong một bình cắm</a:t>
            </a:r>
          </a:p>
          <a:p>
            <a:pPr marL="228600" indent="-228600">
              <a:buFont typeface="Courier New" panose="02070309020205020404" pitchFamily="49" charset="0"/>
              <a:buChar char="o"/>
              <a:tabLst>
                <a:tab pos="174625" algn="l"/>
              </a:tabLst>
            </a:pPr>
            <a:r>
              <a:rPr lang="en-US">
                <a:latin typeface="Times New Roman" panose="02020603050405020304" pitchFamily="18" charset="0"/>
              </a:rPr>
              <a:t>Như vậy sẽ tạo nên sự nổi bật của hoa chính và tạo cảm giác dễ chịu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trang_tri_ban_an_tc_310_230"/>
          <p:cNvPicPr>
            <a:picLocks noChangeAspect="1" noChangeArrowheads="1"/>
          </p:cNvPicPr>
          <p:nvPr/>
        </p:nvPicPr>
        <p:blipFill>
          <a:blip r:embed="rId2"/>
          <a:srcRect b="11184"/>
          <a:stretch>
            <a:fillRect/>
          </a:stretch>
        </p:blipFill>
        <p:spPr bwMode="auto">
          <a:xfrm>
            <a:off x="838200" y="2571750"/>
            <a:ext cx="3429000" cy="2462314"/>
          </a:xfrm>
          <a:prstGeom prst="rect">
            <a:avLst/>
          </a:prstGeom>
          <a:noFill/>
        </p:spPr>
      </p:pic>
      <p:pic>
        <p:nvPicPr>
          <p:cNvPr id="3" name="Picture 6" descr="Dinner"/>
          <p:cNvPicPr>
            <a:picLocks noChangeAspect="1" noChangeArrowheads="1"/>
          </p:cNvPicPr>
          <p:nvPr/>
        </p:nvPicPr>
        <p:blipFill>
          <a:blip r:embed="rId3"/>
          <a:srcRect l="2041" b="18590"/>
          <a:stretch>
            <a:fillRect/>
          </a:stretch>
        </p:blipFill>
        <p:spPr bwMode="auto">
          <a:xfrm>
            <a:off x="4724400" y="2647950"/>
            <a:ext cx="3657600" cy="2419350"/>
          </a:xfrm>
          <a:prstGeom prst="rect">
            <a:avLst/>
          </a:prstGeom>
          <a:noFill/>
          <a:ln w="9525">
            <a:noFill/>
            <a:miter lim="800000"/>
            <a:headEnd/>
            <a:tailEnd/>
          </a:ln>
        </p:spPr>
      </p:pic>
      <p:pic>
        <p:nvPicPr>
          <p:cNvPr id="4" name="Picture 4" descr="B%C3%A0n%20%C4%83n%201"/>
          <p:cNvPicPr>
            <a:picLocks noChangeAspect="1" noChangeArrowheads="1"/>
          </p:cNvPicPr>
          <p:nvPr/>
        </p:nvPicPr>
        <p:blipFill>
          <a:blip r:embed="rId4"/>
          <a:srcRect t="10638" r="6000" b="19149"/>
          <a:stretch>
            <a:fillRect/>
          </a:stretch>
        </p:blipFill>
        <p:spPr bwMode="auto">
          <a:xfrm>
            <a:off x="838200" y="164154"/>
            <a:ext cx="3429000" cy="2407596"/>
          </a:xfrm>
          <a:prstGeom prst="rect">
            <a:avLst/>
          </a:prstGeom>
          <a:noFill/>
          <a:ln>
            <a:miter lim="800000"/>
            <a:headEnd/>
            <a:tailEnd/>
          </a:ln>
        </p:spPr>
      </p:pic>
      <p:pic>
        <p:nvPicPr>
          <p:cNvPr id="5" name="Picture 5" descr="ban_an_phu_hop_bep"/>
          <p:cNvPicPr>
            <a:picLocks noChangeAspect="1" noChangeArrowheads="1"/>
          </p:cNvPicPr>
          <p:nvPr/>
        </p:nvPicPr>
        <p:blipFill>
          <a:blip r:embed="rId5"/>
          <a:srcRect b="29788"/>
          <a:stretch>
            <a:fillRect/>
          </a:stretch>
        </p:blipFill>
        <p:spPr bwMode="auto">
          <a:xfrm>
            <a:off x="4724400" y="133350"/>
            <a:ext cx="3657600" cy="2514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6000"/>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209550"/>
            <a:ext cx="2286000"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a:ln w="11430">
                  <a:solidFill>
                    <a:srgbClr val="FF0000"/>
                  </a:solidFill>
                </a:ln>
                <a:solidFill>
                  <a:srgbClr val="FF0000"/>
                </a:solidFill>
                <a:effectLst>
                  <a:outerShdw blurRad="38100" dist="38100" dir="2700000" algn="tl">
                    <a:srgbClr val="000000">
                      <a:alpha val="43137"/>
                    </a:srgbClr>
                  </a:outerShdw>
                </a:effectLst>
                <a:latin typeface=".VnBodoniH" pitchFamily="34" charset="0"/>
              </a:rPr>
              <a:t>CñNG Cè</a:t>
            </a:r>
          </a:p>
        </p:txBody>
      </p:sp>
      <p:sp>
        <p:nvSpPr>
          <p:cNvPr id="4" name="Rectangle 3"/>
          <p:cNvSpPr/>
          <p:nvPr/>
        </p:nvSpPr>
        <p:spPr>
          <a:xfrm>
            <a:off x="609600" y="1450770"/>
            <a:ext cx="7924800" cy="2241960"/>
          </a:xfrm>
          <a:prstGeom prst="rect">
            <a:avLst/>
          </a:prstGeom>
        </p:spPr>
        <p:txBody>
          <a:bodyPr wrap="square">
            <a:spAutoFit/>
          </a:bodyPr>
          <a:lstStyle/>
          <a:p>
            <a:pPr marL="342900" indent="-342900" algn="just">
              <a:lnSpc>
                <a:spcPct val="150000"/>
              </a:lnSpc>
              <a:buFont typeface="+mj-lt"/>
              <a:buAutoNum type="arabicPeriod"/>
            </a:pPr>
            <a:r>
              <a:rPr lang="en-US" sz="2400">
                <a:latin typeface="Times New Roman" panose="02020603050405020304" pitchFamily="18" charset="0"/>
              </a:rPr>
              <a:t>Do phong cách ăn uống của Việt Nam và phương Tây khác nhau nên cách đặt bàn ăn có những điểm khác nhau</a:t>
            </a:r>
          </a:p>
          <a:p>
            <a:pPr marL="342900" indent="-342900" algn="just">
              <a:lnSpc>
                <a:spcPct val="150000"/>
              </a:lnSpc>
              <a:buFont typeface="+mj-lt"/>
              <a:buAutoNum type="arabicPeriod"/>
            </a:pPr>
            <a:r>
              <a:rPr lang="en-US" sz="2400">
                <a:latin typeface="Times New Roman" panose="02020603050405020304" pitchFamily="18" charset="0"/>
              </a:rPr>
              <a:t>Trang trí bàn ăn lịch sự, thanh nhã góp phần làm cho bữa ăn thêm tươm tất và ngon miệng.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withEffect">
                                  <p:stCondLst>
                                    <p:cond delay="0"/>
                                  </p:stCondLst>
                                  <p:childTnLst>
                                    <p:animClr clrSpc="hsl" dir="cw">
                                      <p:cBhvr override="childStyle">
                                        <p:cTn id="6" dur="1000" fill="hold"/>
                                        <p:tgtEl>
                                          <p:spTgt spid="2"/>
                                        </p:tgtEl>
                                        <p:attrNameLst>
                                          <p:attrName>style.color</p:attrName>
                                        </p:attrNameLst>
                                      </p:cBhvr>
                                      <p:by>
                                        <p:hsl h="-7200000" s="0" l="0"/>
                                      </p:by>
                                    </p:animClr>
                                    <p:animClr clrSpc="hsl" dir="cw">
                                      <p:cBhvr>
                                        <p:cTn id="7" dur="1000" fill="hold"/>
                                        <p:tgtEl>
                                          <p:spTgt spid="2"/>
                                        </p:tgtEl>
                                        <p:attrNameLst>
                                          <p:attrName>fillcolor</p:attrName>
                                        </p:attrNameLst>
                                      </p:cBhvr>
                                      <p:by>
                                        <p:hsl h="-7200000" s="0" l="0"/>
                                      </p:by>
                                    </p:animClr>
                                    <p:animClr clrSpc="hsl" dir="cw">
                                      <p:cBhvr>
                                        <p:cTn id="8" dur="1000" fill="hold"/>
                                        <p:tgtEl>
                                          <p:spTgt spid="2"/>
                                        </p:tgtEl>
                                        <p:attrNameLst>
                                          <p:attrName>stroke.color</p:attrName>
                                        </p:attrNameLst>
                                      </p:cBhvr>
                                      <p:by>
                                        <p:hsl h="-7200000" s="0" l="0"/>
                                      </p:by>
                                    </p:animClr>
                                    <p:set>
                                      <p:cBhvr>
                                        <p:cTn id="9" dur="1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p:cNvSpPr/>
          <p:nvPr/>
        </p:nvSpPr>
        <p:spPr bwMode="auto">
          <a:xfrm>
            <a:off x="914400" y="1703070"/>
            <a:ext cx="7315200" cy="640080"/>
          </a:xfrm>
          <a:custGeom>
            <a:avLst/>
            <a:gdLst/>
            <a:ahLst/>
            <a:cxnLst>
              <a:cxn ang="0">
                <a:pos x="0" y="0"/>
              </a:cxn>
              <a:cxn ang="0">
                <a:pos x="3861" y="0"/>
              </a:cxn>
              <a:cxn ang="0">
                <a:pos x="3335" y="336"/>
              </a:cxn>
              <a:cxn ang="0">
                <a:pos x="3861" y="683"/>
              </a:cxn>
              <a:cxn ang="0">
                <a:pos x="0" y="683"/>
              </a:cxn>
              <a:cxn ang="0">
                <a:pos x="0" y="0"/>
              </a:cxn>
            </a:cxnLst>
            <a:rect l="0" t="0" r="r" b="b"/>
            <a:pathLst>
              <a:path w="3861" h="683">
                <a:moveTo>
                  <a:pt x="0" y="0"/>
                </a:moveTo>
                <a:lnTo>
                  <a:pt x="3861" y="0"/>
                </a:lnTo>
                <a:lnTo>
                  <a:pt x="3335" y="336"/>
                </a:lnTo>
                <a:lnTo>
                  <a:pt x="3861" y="683"/>
                </a:lnTo>
                <a:lnTo>
                  <a:pt x="0" y="683"/>
                </a:lnTo>
                <a:lnTo>
                  <a:pt x="0" y="0"/>
                </a:lnTo>
                <a:close/>
              </a:path>
            </a:pathLst>
          </a:custGeom>
          <a:gradFill rotWithShape="1">
            <a:gsLst>
              <a:gs pos="0">
                <a:srgbClr val="5A8C1E">
                  <a:shade val="51000"/>
                  <a:satMod val="130000"/>
                </a:srgbClr>
              </a:gs>
              <a:gs pos="80000">
                <a:srgbClr val="5A8C1E">
                  <a:shade val="93000"/>
                  <a:satMod val="130000"/>
                </a:srgbClr>
              </a:gs>
              <a:gs pos="100000">
                <a:srgbClr val="5A8C1E">
                  <a:shade val="94000"/>
                  <a:satMod val="135000"/>
                </a:srgbClr>
              </a:gs>
            </a:gsLst>
            <a:lin ang="16200000" scaled="0"/>
          </a:gradFill>
          <a:ln w="9525" cap="flat" cmpd="sng" algn="ctr">
            <a:solidFill>
              <a:srgbClr val="5A8C1E">
                <a:shade val="95000"/>
                <a:satMod val="105000"/>
              </a:srgbClr>
            </a:solidFill>
            <a:prstDash val="solid"/>
          </a:ln>
          <a:effectLst>
            <a:outerShdw blurRad="76200" dist="76200" dir="18900000" algn="bl" rotWithShape="0">
              <a:prstClr val="black">
                <a:alpha val="40000"/>
              </a:prstClr>
            </a:outerShdw>
          </a:effectLst>
        </p:spPr>
        <p:txBody>
          <a:bodyPr anchor="ctr"/>
          <a:lstStyle/>
          <a:p>
            <a:r>
              <a:rPr lang="en-US" sz="1600" kern="0">
                <a:solidFill>
                  <a:schemeClr val="bg1"/>
                </a:solidFill>
                <a:latin typeface="+mj-lt"/>
                <a:cs typeface="+mn-cs"/>
              </a:rPr>
              <a:t>B.</a:t>
            </a:r>
            <a:r>
              <a:rPr lang="en-US" sz="1600">
                <a:solidFill>
                  <a:schemeClr val="bg1"/>
                </a:solidFill>
                <a:latin typeface="+mj-lt"/>
              </a:rPr>
              <a:t>Trong phần ăn của việt Nam, cốc nước được đặt cạnh li rượu</a:t>
            </a:r>
          </a:p>
          <a:p>
            <a:r>
              <a:rPr lang="en-US" sz="1600">
                <a:solidFill>
                  <a:schemeClr val="bg1"/>
                </a:solidFill>
                <a:latin typeface="+mj-lt"/>
              </a:rPr>
              <a:t>phía trước đĩa</a:t>
            </a:r>
            <a:endParaRPr lang="en-US" sz="1600" kern="0">
              <a:solidFill>
                <a:schemeClr val="bg1"/>
              </a:solidFill>
              <a:latin typeface="+mj-lt"/>
              <a:cs typeface="+mn-cs"/>
            </a:endParaRPr>
          </a:p>
        </p:txBody>
      </p:sp>
      <p:sp>
        <p:nvSpPr>
          <p:cNvPr id="4" name="Freeform 6"/>
          <p:cNvSpPr/>
          <p:nvPr/>
        </p:nvSpPr>
        <p:spPr bwMode="auto">
          <a:xfrm>
            <a:off x="914400" y="895350"/>
            <a:ext cx="7315200" cy="640080"/>
          </a:xfrm>
          <a:custGeom>
            <a:avLst/>
            <a:gdLst/>
            <a:ahLst/>
            <a:cxnLst>
              <a:cxn ang="0">
                <a:pos x="0" y="0"/>
              </a:cxn>
              <a:cxn ang="0">
                <a:pos x="4723" y="0"/>
              </a:cxn>
              <a:cxn ang="0">
                <a:pos x="4197" y="338"/>
              </a:cxn>
              <a:cxn ang="0">
                <a:pos x="4723" y="685"/>
              </a:cxn>
              <a:cxn ang="0">
                <a:pos x="0" y="685"/>
              </a:cxn>
              <a:cxn ang="0">
                <a:pos x="0" y="0"/>
              </a:cxn>
            </a:cxnLst>
            <a:rect l="0" t="0" r="r" b="b"/>
            <a:pathLst>
              <a:path w="4723" h="685">
                <a:moveTo>
                  <a:pt x="0" y="0"/>
                </a:moveTo>
                <a:lnTo>
                  <a:pt x="4723" y="0"/>
                </a:lnTo>
                <a:lnTo>
                  <a:pt x="4197" y="338"/>
                </a:lnTo>
                <a:lnTo>
                  <a:pt x="4723" y="685"/>
                </a:lnTo>
                <a:lnTo>
                  <a:pt x="0" y="685"/>
                </a:lnTo>
                <a:lnTo>
                  <a:pt x="0" y="0"/>
                </a:lnTo>
                <a:close/>
              </a:path>
            </a:pathLst>
          </a:custGeom>
          <a:gradFill rotWithShape="1">
            <a:gsLst>
              <a:gs pos="0">
                <a:srgbClr val="AE1D0E">
                  <a:shade val="51000"/>
                  <a:satMod val="130000"/>
                </a:srgbClr>
              </a:gs>
              <a:gs pos="80000">
                <a:srgbClr val="AE1D0E">
                  <a:shade val="93000"/>
                  <a:satMod val="130000"/>
                </a:srgbClr>
              </a:gs>
              <a:gs pos="100000">
                <a:srgbClr val="AE1D0E">
                  <a:shade val="94000"/>
                  <a:satMod val="135000"/>
                </a:srgbClr>
              </a:gs>
            </a:gsLst>
            <a:lin ang="16200000" scaled="0"/>
          </a:gradFill>
          <a:ln w="9525" cap="flat" cmpd="sng" algn="ctr">
            <a:solidFill>
              <a:srgbClr val="AE1D0E">
                <a:shade val="95000"/>
                <a:satMod val="105000"/>
              </a:srgbClr>
            </a:solidFill>
            <a:prstDash val="solid"/>
          </a:ln>
          <a:effectLst>
            <a:outerShdw blurRad="76200" dist="76200" dir="18900000" algn="bl" rotWithShape="0">
              <a:prstClr val="black">
                <a:alpha val="40000"/>
              </a:prstClr>
            </a:outerShdw>
          </a:effectLst>
        </p:spPr>
        <p:txBody>
          <a:bodyPr anchor="ctr"/>
          <a:lstStyle/>
          <a:p>
            <a:pPr fontAlgn="auto">
              <a:spcBef>
                <a:spcPts val="0"/>
              </a:spcBef>
              <a:spcAft>
                <a:spcPts val="0"/>
              </a:spcAft>
              <a:defRPr/>
            </a:pPr>
            <a:r>
              <a:rPr lang="en-US" sz="1600" kern="0">
                <a:solidFill>
                  <a:schemeClr val="bg1"/>
                </a:solidFill>
                <a:latin typeface="+mj-lt"/>
                <a:cs typeface="+mn-cs"/>
              </a:rPr>
              <a:t>A. Cả Việt Nam và phương Tây đều dùng dao, nĩa khi ăn</a:t>
            </a:r>
          </a:p>
        </p:txBody>
      </p:sp>
      <p:sp>
        <p:nvSpPr>
          <p:cNvPr id="9" name="TextBox 8"/>
          <p:cNvSpPr txBox="1"/>
          <p:nvPr/>
        </p:nvSpPr>
        <p:spPr>
          <a:xfrm>
            <a:off x="914400" y="361950"/>
            <a:ext cx="6827510" cy="369332"/>
          </a:xfrm>
          <a:prstGeom prst="rect">
            <a:avLst/>
          </a:prstGeom>
          <a:noFill/>
        </p:spPr>
        <p:txBody>
          <a:bodyPr wrap="none" rtlCol="0">
            <a:spAutoFit/>
          </a:bodyPr>
          <a:lstStyle/>
          <a:p>
            <a:r>
              <a:rPr lang="en-US">
                <a:latin typeface=".VnBodoniH" pitchFamily="34" charset="0"/>
              </a:rPr>
              <a:t>H·y cho biÕt c¸c c©u sau ®©y ®óng hay sai?</a:t>
            </a:r>
          </a:p>
        </p:txBody>
      </p:sp>
      <p:sp>
        <p:nvSpPr>
          <p:cNvPr id="11" name="Freeform 6"/>
          <p:cNvSpPr/>
          <p:nvPr/>
        </p:nvSpPr>
        <p:spPr bwMode="auto">
          <a:xfrm>
            <a:off x="914400" y="2495550"/>
            <a:ext cx="7315200" cy="640080"/>
          </a:xfrm>
          <a:custGeom>
            <a:avLst/>
            <a:gdLst/>
            <a:ahLst/>
            <a:cxnLst>
              <a:cxn ang="0">
                <a:pos x="0" y="0"/>
              </a:cxn>
              <a:cxn ang="0">
                <a:pos x="4723" y="0"/>
              </a:cxn>
              <a:cxn ang="0">
                <a:pos x="4197" y="338"/>
              </a:cxn>
              <a:cxn ang="0">
                <a:pos x="4723" y="685"/>
              </a:cxn>
              <a:cxn ang="0">
                <a:pos x="0" y="685"/>
              </a:cxn>
              <a:cxn ang="0">
                <a:pos x="0" y="0"/>
              </a:cxn>
            </a:cxnLst>
            <a:rect l="0" t="0" r="r" b="b"/>
            <a:pathLst>
              <a:path w="4723" h="685">
                <a:moveTo>
                  <a:pt x="0" y="0"/>
                </a:moveTo>
                <a:lnTo>
                  <a:pt x="4723" y="0"/>
                </a:lnTo>
                <a:lnTo>
                  <a:pt x="4197" y="338"/>
                </a:lnTo>
                <a:lnTo>
                  <a:pt x="4723" y="685"/>
                </a:lnTo>
                <a:lnTo>
                  <a:pt x="0" y="685"/>
                </a:lnTo>
                <a:lnTo>
                  <a:pt x="0" y="0"/>
                </a:lnTo>
                <a:close/>
              </a:path>
            </a:pathLst>
          </a:custGeom>
          <a:gradFill rotWithShape="1">
            <a:gsLst>
              <a:gs pos="0">
                <a:srgbClr val="AE1D0E">
                  <a:shade val="51000"/>
                  <a:satMod val="130000"/>
                </a:srgbClr>
              </a:gs>
              <a:gs pos="80000">
                <a:srgbClr val="AE1D0E">
                  <a:shade val="93000"/>
                  <a:satMod val="130000"/>
                </a:srgbClr>
              </a:gs>
              <a:gs pos="100000">
                <a:srgbClr val="AE1D0E">
                  <a:shade val="94000"/>
                  <a:satMod val="135000"/>
                </a:srgbClr>
              </a:gs>
            </a:gsLst>
            <a:lin ang="16200000" scaled="0"/>
          </a:gradFill>
          <a:ln w="9525" cap="flat" cmpd="sng" algn="ctr">
            <a:solidFill>
              <a:srgbClr val="AE1D0E">
                <a:shade val="95000"/>
                <a:satMod val="105000"/>
              </a:srgbClr>
            </a:solidFill>
            <a:prstDash val="solid"/>
          </a:ln>
          <a:effectLst>
            <a:outerShdw blurRad="76200" dist="76200" dir="18900000" algn="bl" rotWithShape="0">
              <a:prstClr val="black">
                <a:alpha val="40000"/>
              </a:prstClr>
            </a:outerShdw>
          </a:effectLst>
        </p:spPr>
        <p:txBody>
          <a:bodyPr anchor="ctr"/>
          <a:lstStyle/>
          <a:p>
            <a:r>
              <a:rPr lang="en-US" sz="1600">
                <a:solidFill>
                  <a:schemeClr val="bg1"/>
                </a:solidFill>
              </a:rPr>
              <a:t>C. Theo phong cách phương Tây, khi dọn thức ăn phải đưa thức ăn</a:t>
            </a:r>
          </a:p>
          <a:p>
            <a:r>
              <a:rPr lang="en-US" sz="1600">
                <a:solidFill>
                  <a:schemeClr val="bg1"/>
                </a:solidFill>
              </a:rPr>
              <a:t>vào phía bên tay trái của khách, lấy ra phía bên tay  phải của khách</a:t>
            </a:r>
          </a:p>
        </p:txBody>
      </p:sp>
      <p:sp>
        <p:nvSpPr>
          <p:cNvPr id="12" name="Freeform 12"/>
          <p:cNvSpPr/>
          <p:nvPr/>
        </p:nvSpPr>
        <p:spPr bwMode="auto">
          <a:xfrm>
            <a:off x="914400" y="3333750"/>
            <a:ext cx="7315200" cy="640080"/>
          </a:xfrm>
          <a:custGeom>
            <a:avLst/>
            <a:gdLst/>
            <a:ahLst/>
            <a:cxnLst>
              <a:cxn ang="0">
                <a:pos x="0" y="0"/>
              </a:cxn>
              <a:cxn ang="0">
                <a:pos x="3861" y="0"/>
              </a:cxn>
              <a:cxn ang="0">
                <a:pos x="3335" y="336"/>
              </a:cxn>
              <a:cxn ang="0">
                <a:pos x="3861" y="683"/>
              </a:cxn>
              <a:cxn ang="0">
                <a:pos x="0" y="683"/>
              </a:cxn>
              <a:cxn ang="0">
                <a:pos x="0" y="0"/>
              </a:cxn>
            </a:cxnLst>
            <a:rect l="0" t="0" r="r" b="b"/>
            <a:pathLst>
              <a:path w="3861" h="683">
                <a:moveTo>
                  <a:pt x="0" y="0"/>
                </a:moveTo>
                <a:lnTo>
                  <a:pt x="3861" y="0"/>
                </a:lnTo>
                <a:lnTo>
                  <a:pt x="3335" y="336"/>
                </a:lnTo>
                <a:lnTo>
                  <a:pt x="3861" y="683"/>
                </a:lnTo>
                <a:lnTo>
                  <a:pt x="0" y="683"/>
                </a:lnTo>
                <a:lnTo>
                  <a:pt x="0" y="0"/>
                </a:lnTo>
                <a:close/>
              </a:path>
            </a:pathLst>
          </a:custGeom>
          <a:gradFill rotWithShape="1">
            <a:gsLst>
              <a:gs pos="0">
                <a:srgbClr val="5A8C1E">
                  <a:shade val="51000"/>
                  <a:satMod val="130000"/>
                </a:srgbClr>
              </a:gs>
              <a:gs pos="80000">
                <a:srgbClr val="5A8C1E">
                  <a:shade val="93000"/>
                  <a:satMod val="130000"/>
                </a:srgbClr>
              </a:gs>
              <a:gs pos="100000">
                <a:srgbClr val="5A8C1E">
                  <a:shade val="94000"/>
                  <a:satMod val="135000"/>
                </a:srgbClr>
              </a:gs>
            </a:gsLst>
            <a:lin ang="16200000" scaled="0"/>
          </a:gradFill>
          <a:ln w="9525" cap="flat" cmpd="sng" algn="ctr">
            <a:solidFill>
              <a:srgbClr val="5A8C1E">
                <a:shade val="95000"/>
                <a:satMod val="105000"/>
              </a:srgbClr>
            </a:solidFill>
            <a:prstDash val="solid"/>
          </a:ln>
          <a:effectLst>
            <a:outerShdw blurRad="76200" dist="76200" dir="18900000" algn="bl" rotWithShape="0">
              <a:prstClr val="black">
                <a:alpha val="40000"/>
              </a:prstClr>
            </a:outerShdw>
          </a:effectLst>
        </p:spPr>
        <p:txBody>
          <a:bodyPr anchor="ctr"/>
          <a:lstStyle/>
          <a:p>
            <a:r>
              <a:rPr lang="en-US" sz="1600">
                <a:solidFill>
                  <a:schemeClr val="bg1"/>
                </a:solidFill>
                <a:latin typeface="+mj-lt"/>
              </a:rPr>
              <a:t>D. Tùy theo hình dạng của bàn ăn mà ta có cách trang trí bàn ăn thích hợp.</a:t>
            </a:r>
          </a:p>
        </p:txBody>
      </p:sp>
      <p:sp>
        <p:nvSpPr>
          <p:cNvPr id="13" name="Freeform 6"/>
          <p:cNvSpPr/>
          <p:nvPr/>
        </p:nvSpPr>
        <p:spPr bwMode="auto">
          <a:xfrm>
            <a:off x="914400" y="4171950"/>
            <a:ext cx="7315200" cy="640080"/>
          </a:xfrm>
          <a:custGeom>
            <a:avLst/>
            <a:gdLst/>
            <a:ahLst/>
            <a:cxnLst>
              <a:cxn ang="0">
                <a:pos x="0" y="0"/>
              </a:cxn>
              <a:cxn ang="0">
                <a:pos x="4723" y="0"/>
              </a:cxn>
              <a:cxn ang="0">
                <a:pos x="4197" y="338"/>
              </a:cxn>
              <a:cxn ang="0">
                <a:pos x="4723" y="685"/>
              </a:cxn>
              <a:cxn ang="0">
                <a:pos x="0" y="685"/>
              </a:cxn>
              <a:cxn ang="0">
                <a:pos x="0" y="0"/>
              </a:cxn>
            </a:cxnLst>
            <a:rect l="0" t="0" r="r" b="b"/>
            <a:pathLst>
              <a:path w="4723" h="685">
                <a:moveTo>
                  <a:pt x="0" y="0"/>
                </a:moveTo>
                <a:lnTo>
                  <a:pt x="4723" y="0"/>
                </a:lnTo>
                <a:lnTo>
                  <a:pt x="4197" y="338"/>
                </a:lnTo>
                <a:lnTo>
                  <a:pt x="4723" y="685"/>
                </a:lnTo>
                <a:lnTo>
                  <a:pt x="0" y="685"/>
                </a:lnTo>
                <a:lnTo>
                  <a:pt x="0" y="0"/>
                </a:lnTo>
                <a:close/>
              </a:path>
            </a:pathLst>
          </a:custGeom>
          <a:gradFill rotWithShape="1">
            <a:gsLst>
              <a:gs pos="0">
                <a:srgbClr val="AE1D0E">
                  <a:shade val="51000"/>
                  <a:satMod val="130000"/>
                </a:srgbClr>
              </a:gs>
              <a:gs pos="80000">
                <a:srgbClr val="AE1D0E">
                  <a:shade val="93000"/>
                  <a:satMod val="130000"/>
                </a:srgbClr>
              </a:gs>
              <a:gs pos="100000">
                <a:srgbClr val="AE1D0E">
                  <a:shade val="94000"/>
                  <a:satMod val="135000"/>
                </a:srgbClr>
              </a:gs>
            </a:gsLst>
            <a:lin ang="16200000" scaled="0"/>
          </a:gradFill>
          <a:ln w="9525" cap="flat" cmpd="sng" algn="ctr">
            <a:solidFill>
              <a:srgbClr val="AE1D0E">
                <a:shade val="95000"/>
                <a:satMod val="105000"/>
              </a:srgbClr>
            </a:solidFill>
            <a:prstDash val="solid"/>
          </a:ln>
          <a:effectLst>
            <a:outerShdw blurRad="76200" dist="76200" dir="18900000" algn="bl" rotWithShape="0">
              <a:prstClr val="black">
                <a:alpha val="40000"/>
              </a:prstClr>
            </a:outerShdw>
          </a:effectLst>
        </p:spPr>
        <p:txBody>
          <a:bodyPr anchor="ctr"/>
          <a:lstStyle/>
          <a:p>
            <a:pPr>
              <a:defRPr/>
            </a:pPr>
            <a:r>
              <a:rPr lang="en-US" sz="1600" kern="0">
                <a:solidFill>
                  <a:schemeClr val="bg1"/>
                </a:solidFill>
                <a:latin typeface="+mj-lt"/>
                <a:cs typeface="+mn-cs"/>
              </a:rPr>
              <a:t>E. </a:t>
            </a:r>
            <a:r>
              <a:rPr lang="en-US" sz="1600">
                <a:solidFill>
                  <a:schemeClr val="bg1"/>
                </a:solidFill>
                <a:latin typeface="+mj-lt"/>
              </a:rPr>
              <a:t>Nên chọn hoa to, dài và cắm vào bình cao để khách có thể nhìn được vẻ </a:t>
            </a:r>
          </a:p>
          <a:p>
            <a:pPr>
              <a:defRPr/>
            </a:pPr>
            <a:r>
              <a:rPr lang="en-US" sz="1600">
                <a:solidFill>
                  <a:schemeClr val="bg1"/>
                </a:solidFill>
                <a:latin typeface="+mj-lt"/>
              </a:rPr>
              <a:t>đẹp, màu sắc và kiểu cắm</a:t>
            </a:r>
            <a:endParaRPr lang="en-US" sz="1600" kern="0">
              <a:solidFill>
                <a:schemeClr val="bg1"/>
              </a:solidFill>
              <a:latin typeface="+mj-lt"/>
              <a:cs typeface="+mn-cs"/>
            </a:endParaRPr>
          </a:p>
        </p:txBody>
      </p:sp>
      <p:sp>
        <p:nvSpPr>
          <p:cNvPr id="14" name="Oval 7"/>
          <p:cNvSpPr>
            <a:spLocks noChangeArrowheads="1"/>
          </p:cNvSpPr>
          <p:nvPr/>
        </p:nvSpPr>
        <p:spPr bwMode="auto">
          <a:xfrm>
            <a:off x="7239000" y="3257550"/>
            <a:ext cx="838200" cy="838200"/>
          </a:xfrm>
          <a:prstGeom prst="ellipse">
            <a:avLst/>
          </a:prstGeom>
          <a:gradFill rotWithShape="1">
            <a:gsLst>
              <a:gs pos="0">
                <a:schemeClr val="bg1"/>
              </a:gs>
              <a:gs pos="100000">
                <a:srgbClr val="FF5050"/>
              </a:gs>
            </a:gsLst>
            <a:path path="shape">
              <a:fillToRect l="50000" t="50000" r="50000" b="50000"/>
            </a:path>
          </a:gradFill>
          <a:ln w="9525">
            <a:solidFill>
              <a:srgbClr val="FFFF99"/>
            </a:solidFill>
            <a:round/>
          </a:ln>
          <a:effectLst/>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a:ln w="11430">
                  <a:solidFill>
                    <a:srgbClr val="FF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rPr>
              <a:t>Đ</a:t>
            </a:r>
          </a:p>
        </p:txBody>
      </p:sp>
      <p:sp>
        <p:nvSpPr>
          <p:cNvPr id="15" name="Oval 7"/>
          <p:cNvSpPr>
            <a:spLocks noChangeArrowheads="1"/>
          </p:cNvSpPr>
          <p:nvPr/>
        </p:nvSpPr>
        <p:spPr bwMode="auto">
          <a:xfrm>
            <a:off x="7239000" y="1581150"/>
            <a:ext cx="838200" cy="838200"/>
          </a:xfrm>
          <a:prstGeom prst="ellipse">
            <a:avLst/>
          </a:prstGeom>
          <a:gradFill rotWithShape="1">
            <a:gsLst>
              <a:gs pos="0">
                <a:schemeClr val="bg1"/>
              </a:gs>
              <a:gs pos="100000">
                <a:srgbClr val="FF5050"/>
              </a:gs>
            </a:gsLst>
            <a:path path="shape">
              <a:fillToRect l="50000" t="50000" r="50000" b="50000"/>
            </a:path>
          </a:gradFill>
          <a:ln w="9525">
            <a:solidFill>
              <a:srgbClr val="FFFF99"/>
            </a:solidFill>
            <a:round/>
          </a:ln>
          <a:effectLst/>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a:ln w="11430">
                  <a:solidFill>
                    <a:srgbClr val="FF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rPr>
              <a:t>S</a:t>
            </a:r>
          </a:p>
        </p:txBody>
      </p:sp>
      <p:sp>
        <p:nvSpPr>
          <p:cNvPr id="16" name="Oval 7"/>
          <p:cNvSpPr>
            <a:spLocks noChangeArrowheads="1"/>
          </p:cNvSpPr>
          <p:nvPr/>
        </p:nvSpPr>
        <p:spPr bwMode="auto">
          <a:xfrm>
            <a:off x="7239000" y="2419350"/>
            <a:ext cx="838200" cy="838200"/>
          </a:xfrm>
          <a:prstGeom prst="ellipse">
            <a:avLst/>
          </a:prstGeom>
          <a:gradFill rotWithShape="1">
            <a:gsLst>
              <a:gs pos="0">
                <a:schemeClr val="bg1"/>
              </a:gs>
              <a:gs pos="100000">
                <a:srgbClr val="FF5050"/>
              </a:gs>
            </a:gsLst>
            <a:path path="shape">
              <a:fillToRect l="50000" t="50000" r="50000" b="50000"/>
            </a:path>
          </a:gradFill>
          <a:ln w="9525">
            <a:solidFill>
              <a:srgbClr val="FFFF99"/>
            </a:solidFill>
            <a:round/>
          </a:ln>
          <a:effectLst/>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a:ln w="11430">
                  <a:solidFill>
                    <a:srgbClr val="FF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rPr>
              <a:t>Đ</a:t>
            </a:r>
          </a:p>
        </p:txBody>
      </p:sp>
      <p:sp>
        <p:nvSpPr>
          <p:cNvPr id="17" name="Oval 7"/>
          <p:cNvSpPr>
            <a:spLocks noChangeArrowheads="1"/>
          </p:cNvSpPr>
          <p:nvPr/>
        </p:nvSpPr>
        <p:spPr bwMode="auto">
          <a:xfrm>
            <a:off x="7239000" y="4095750"/>
            <a:ext cx="838200" cy="838200"/>
          </a:xfrm>
          <a:prstGeom prst="ellipse">
            <a:avLst/>
          </a:prstGeom>
          <a:gradFill rotWithShape="1">
            <a:gsLst>
              <a:gs pos="0">
                <a:schemeClr val="bg1"/>
              </a:gs>
              <a:gs pos="100000">
                <a:srgbClr val="FF5050"/>
              </a:gs>
            </a:gsLst>
            <a:path path="shape">
              <a:fillToRect l="50000" t="50000" r="50000" b="50000"/>
            </a:path>
          </a:gradFill>
          <a:ln w="9525">
            <a:solidFill>
              <a:srgbClr val="FFFF99"/>
            </a:solidFill>
            <a:round/>
          </a:ln>
          <a:effectLst/>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a:ln w="11430">
                  <a:solidFill>
                    <a:srgbClr val="FF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rPr>
              <a:t>S</a:t>
            </a:r>
          </a:p>
        </p:txBody>
      </p:sp>
      <p:sp>
        <p:nvSpPr>
          <p:cNvPr id="18" name="Oval 7"/>
          <p:cNvSpPr>
            <a:spLocks noChangeArrowheads="1"/>
          </p:cNvSpPr>
          <p:nvPr/>
        </p:nvSpPr>
        <p:spPr bwMode="auto">
          <a:xfrm>
            <a:off x="7239000" y="742950"/>
            <a:ext cx="838200" cy="838200"/>
          </a:xfrm>
          <a:prstGeom prst="ellipse">
            <a:avLst/>
          </a:prstGeom>
          <a:gradFill rotWithShape="1">
            <a:gsLst>
              <a:gs pos="0">
                <a:schemeClr val="bg1"/>
              </a:gs>
              <a:gs pos="100000">
                <a:srgbClr val="FF5050"/>
              </a:gs>
            </a:gsLst>
            <a:path path="shape">
              <a:fillToRect l="50000" t="50000" r="50000" b="50000"/>
            </a:path>
          </a:gradFill>
          <a:ln w="9525">
            <a:solidFill>
              <a:srgbClr val="FFFF99"/>
            </a:solidFill>
            <a:round/>
          </a:ln>
          <a:effectLst/>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a:ln w="11430">
                  <a:solidFill>
                    <a:srgbClr val="FF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rPr>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438150" y="476250"/>
            <a:ext cx="8267700" cy="4305300"/>
          </a:xfrm>
          <a:prstGeom prst="roundRect">
            <a:avLst>
              <a:gd name="adj" fmla="val 7375"/>
            </a:avLst>
          </a:prstGeom>
          <a:noFill/>
          <a:ln>
            <a:solidFill>
              <a:srgbClr val="3B2B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p:cNvSpPr/>
          <p:nvPr/>
        </p:nvSpPr>
        <p:spPr>
          <a:xfrm>
            <a:off x="2857500" y="209550"/>
            <a:ext cx="3429000" cy="533400"/>
          </a:xfrm>
          <a:prstGeom prst="hexagon">
            <a:avLst>
              <a:gd name="adj" fmla="val 44615"/>
              <a:gd name="vf" fmla="val 115470"/>
            </a:avLst>
          </a:prstGeom>
          <a:solidFill>
            <a:schemeClr val="accent1">
              <a:lumMod val="40000"/>
              <a:lumOff val="60000"/>
            </a:schemeClr>
          </a:solidFill>
          <a:ln>
            <a:solidFill>
              <a:srgbClr val="3B2B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3B2BAF"/>
                </a:solidFill>
                <a:effectLst>
                  <a:outerShdw blurRad="38100" dist="38100" dir="2700000" algn="tl">
                    <a:srgbClr val="000000">
                      <a:alpha val="43137"/>
                    </a:srgbClr>
                  </a:outerShdw>
                </a:effectLst>
                <a:latin typeface="VNI-Times" pitchFamily="2" charset="0"/>
                <a:cs typeface="Times New Roman" panose="02020603050405020304" pitchFamily="18" charset="0"/>
              </a:rPr>
              <a:t>KIEÅM TRA BAØI CUÕ</a:t>
            </a:r>
          </a:p>
        </p:txBody>
      </p:sp>
      <p:sp>
        <p:nvSpPr>
          <p:cNvPr id="7" name="TextBox 6"/>
          <p:cNvSpPr txBox="1"/>
          <p:nvPr/>
        </p:nvSpPr>
        <p:spPr>
          <a:xfrm>
            <a:off x="692279" y="895350"/>
            <a:ext cx="7759443" cy="707886"/>
          </a:xfrm>
          <a:prstGeom prst="rect">
            <a:avLst/>
          </a:prstGeom>
          <a:noFill/>
        </p:spPr>
        <p:txBody>
          <a:bodyPr wrap="square" rtlCol="0">
            <a:spAutoFit/>
          </a:bodyPr>
          <a:lstStyle/>
          <a:p>
            <a:pPr algn="just">
              <a:tabLst>
                <a:tab pos="400050" algn="l"/>
              </a:tabLst>
            </a:pPr>
            <a:r>
              <a:rPr lang="en-US" sz="2000">
                <a:solidFill>
                  <a:srgbClr val="FF0000"/>
                </a:solidFill>
                <a:effectLst>
                  <a:outerShdw blurRad="38100" dist="38100" dir="2700000" algn="tl">
                    <a:srgbClr val="000000">
                      <a:alpha val="43137"/>
                    </a:srgbClr>
                  </a:outerShdw>
                </a:effectLst>
                <a:latin typeface=".VnAristote" pitchFamily="34" charset="0"/>
              </a:rPr>
              <a:t>T¹i sao ph¶i x©y dùng thùc ®¬n? Trong ¨n uèng th­êng sö dông nh÷ng lo¹i thùc ®¬n nµo?</a:t>
            </a:r>
          </a:p>
        </p:txBody>
      </p:sp>
      <p:sp>
        <p:nvSpPr>
          <p:cNvPr id="8" name="Rectangle 8"/>
          <p:cNvSpPr>
            <a:spLocks noChangeArrowheads="1"/>
          </p:cNvSpPr>
          <p:nvPr/>
        </p:nvSpPr>
        <p:spPr bwMode="auto">
          <a:xfrm>
            <a:off x="762000" y="1657350"/>
            <a:ext cx="7620000" cy="2951064"/>
          </a:xfrm>
          <a:prstGeom prst="rect">
            <a:avLst/>
          </a:prstGeom>
          <a:noFill/>
          <a:ln w="9525">
            <a:noFill/>
            <a:miter lim="800000"/>
          </a:ln>
          <a:effectLst/>
        </p:spPr>
        <p:txBody>
          <a:bodyPr wrap="square">
            <a:spAutoFit/>
          </a:bodyPr>
          <a:lstStyle/>
          <a:p>
            <a:pPr marL="341630" indent="-341630" algn="just">
              <a:lnSpc>
                <a:spcPct val="150000"/>
              </a:lnSpc>
              <a:buFont typeface="Wingdings" panose="05000000000000000000" pitchFamily="2" charset="2"/>
              <a:buChar char="Ø"/>
              <a:tabLst>
                <a:tab pos="340995" algn="l"/>
              </a:tabLst>
            </a:pPr>
            <a:r>
              <a:rPr lang="en-US" b="1">
                <a:latin typeface="Times New Roman" panose="02020603050405020304" pitchFamily="18" charset="0"/>
                <a:cs typeface="Times New Roman" panose="02020603050405020304" pitchFamily="18" charset="0"/>
              </a:rPr>
              <a:t>Để thực hiện một bữa ăn hợp lí cần phải tính toán và lập kế hoạch triển khai để đáp ứng yêu cầu: Ăn món gì? Ăn như thế nào? Món nào ăn trước? Món nào ăn sau? Món nào ăn kèm với món nào?...Vì vậy cần phải xây dưng thực đơn.</a:t>
            </a:r>
          </a:p>
          <a:p>
            <a:pPr marL="341630" indent="-341630" algn="just">
              <a:lnSpc>
                <a:spcPct val="150000"/>
              </a:lnSpc>
              <a:buFont typeface="Wingdings" panose="05000000000000000000" pitchFamily="2" charset="2"/>
              <a:buChar char="Ø"/>
              <a:tabLst>
                <a:tab pos="340995" algn="l"/>
              </a:tabLst>
            </a:pPr>
            <a:r>
              <a:rPr lang="en-US" b="1">
                <a:latin typeface="Times New Roman" panose="02020603050405020304" pitchFamily="18" charset="0"/>
                <a:cs typeface="Times New Roman" panose="02020603050405020304" pitchFamily="18" charset="0"/>
              </a:rPr>
              <a:t>Trong ăn uống thường sử dụng những loại thực đơn:  Thực đơn dùng cho các bữa ăn thường ngày của gia đình và thực đơn dùng cho các bữa liên hoan, chiêu đãi.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80">
                                          <p:stCondLst>
                                            <p:cond delay="0"/>
                                          </p:stCondLst>
                                        </p:cTn>
                                        <p:tgtEl>
                                          <p:spTgt spid="8">
                                            <p:txEl>
                                              <p:pRg st="0" end="0"/>
                                            </p:txEl>
                                          </p:spTgt>
                                        </p:tgtEl>
                                      </p:cBhvr>
                                    </p:animEffect>
                                    <p:anim calcmode="lin" valueType="num">
                                      <p:cBhvr>
                                        <p:cTn id="8"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xEl>
                                              <p:pRg st="0" end="0"/>
                                            </p:txEl>
                                          </p:spTgt>
                                        </p:tgtEl>
                                      </p:cBhvr>
                                      <p:to x="100000" y="60000"/>
                                    </p:animScale>
                                    <p:animScale>
                                      <p:cBhvr>
                                        <p:cTn id="14" dur="166" decel="50000">
                                          <p:stCondLst>
                                            <p:cond delay="676"/>
                                          </p:stCondLst>
                                        </p:cTn>
                                        <p:tgtEl>
                                          <p:spTgt spid="8">
                                            <p:txEl>
                                              <p:pRg st="0" end="0"/>
                                            </p:txEl>
                                          </p:spTgt>
                                        </p:tgtEl>
                                      </p:cBhvr>
                                      <p:to x="100000" y="100000"/>
                                    </p:animScale>
                                    <p:animScale>
                                      <p:cBhvr>
                                        <p:cTn id="15" dur="26">
                                          <p:stCondLst>
                                            <p:cond delay="1312"/>
                                          </p:stCondLst>
                                        </p:cTn>
                                        <p:tgtEl>
                                          <p:spTgt spid="8">
                                            <p:txEl>
                                              <p:pRg st="0" end="0"/>
                                            </p:txEl>
                                          </p:spTgt>
                                        </p:tgtEl>
                                      </p:cBhvr>
                                      <p:to x="100000" y="80000"/>
                                    </p:animScale>
                                    <p:animScale>
                                      <p:cBhvr>
                                        <p:cTn id="16" dur="166" decel="50000">
                                          <p:stCondLst>
                                            <p:cond delay="1338"/>
                                          </p:stCondLst>
                                        </p:cTn>
                                        <p:tgtEl>
                                          <p:spTgt spid="8">
                                            <p:txEl>
                                              <p:pRg st="0" end="0"/>
                                            </p:txEl>
                                          </p:spTgt>
                                        </p:tgtEl>
                                      </p:cBhvr>
                                      <p:to x="100000" y="100000"/>
                                    </p:animScale>
                                    <p:animScale>
                                      <p:cBhvr>
                                        <p:cTn id="17" dur="26">
                                          <p:stCondLst>
                                            <p:cond delay="1642"/>
                                          </p:stCondLst>
                                        </p:cTn>
                                        <p:tgtEl>
                                          <p:spTgt spid="8">
                                            <p:txEl>
                                              <p:pRg st="0" end="0"/>
                                            </p:txEl>
                                          </p:spTgt>
                                        </p:tgtEl>
                                      </p:cBhvr>
                                      <p:to x="100000" y="90000"/>
                                    </p:animScale>
                                    <p:animScale>
                                      <p:cBhvr>
                                        <p:cTn id="18" dur="166" decel="50000">
                                          <p:stCondLst>
                                            <p:cond delay="1668"/>
                                          </p:stCondLst>
                                        </p:cTn>
                                        <p:tgtEl>
                                          <p:spTgt spid="8">
                                            <p:txEl>
                                              <p:pRg st="0" end="0"/>
                                            </p:txEl>
                                          </p:spTgt>
                                        </p:tgtEl>
                                      </p:cBhvr>
                                      <p:to x="100000" y="100000"/>
                                    </p:animScale>
                                    <p:animScale>
                                      <p:cBhvr>
                                        <p:cTn id="19" dur="26">
                                          <p:stCondLst>
                                            <p:cond delay="1808"/>
                                          </p:stCondLst>
                                        </p:cTn>
                                        <p:tgtEl>
                                          <p:spTgt spid="8">
                                            <p:txEl>
                                              <p:pRg st="0" end="0"/>
                                            </p:txEl>
                                          </p:spTgt>
                                        </p:tgtEl>
                                      </p:cBhvr>
                                      <p:to x="100000" y="95000"/>
                                    </p:animScale>
                                    <p:animScale>
                                      <p:cBhvr>
                                        <p:cTn id="20" dur="166" decel="50000">
                                          <p:stCondLst>
                                            <p:cond delay="1834"/>
                                          </p:stCondLst>
                                        </p:cTn>
                                        <p:tgtEl>
                                          <p:spTgt spid="8">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wipe(down)">
                                      <p:cBhvr>
                                        <p:cTn id="25" dur="580">
                                          <p:stCondLst>
                                            <p:cond delay="0"/>
                                          </p:stCondLst>
                                        </p:cTn>
                                        <p:tgtEl>
                                          <p:spTgt spid="8">
                                            <p:txEl>
                                              <p:pRg st="1" end="1"/>
                                            </p:txEl>
                                          </p:spTgt>
                                        </p:tgtEl>
                                      </p:cBhvr>
                                    </p:animEffect>
                                    <p:anim calcmode="lin" valueType="num">
                                      <p:cBhvr>
                                        <p:cTn id="26"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xEl>
                                              <p:pRg st="1" end="1"/>
                                            </p:txEl>
                                          </p:spTgt>
                                        </p:tgtEl>
                                      </p:cBhvr>
                                      <p:to x="100000" y="60000"/>
                                    </p:animScale>
                                    <p:animScale>
                                      <p:cBhvr>
                                        <p:cTn id="32" dur="166" decel="50000">
                                          <p:stCondLst>
                                            <p:cond delay="676"/>
                                          </p:stCondLst>
                                        </p:cTn>
                                        <p:tgtEl>
                                          <p:spTgt spid="8">
                                            <p:txEl>
                                              <p:pRg st="1" end="1"/>
                                            </p:txEl>
                                          </p:spTgt>
                                        </p:tgtEl>
                                      </p:cBhvr>
                                      <p:to x="100000" y="100000"/>
                                    </p:animScale>
                                    <p:animScale>
                                      <p:cBhvr>
                                        <p:cTn id="33" dur="26">
                                          <p:stCondLst>
                                            <p:cond delay="1312"/>
                                          </p:stCondLst>
                                        </p:cTn>
                                        <p:tgtEl>
                                          <p:spTgt spid="8">
                                            <p:txEl>
                                              <p:pRg st="1" end="1"/>
                                            </p:txEl>
                                          </p:spTgt>
                                        </p:tgtEl>
                                      </p:cBhvr>
                                      <p:to x="100000" y="80000"/>
                                    </p:animScale>
                                    <p:animScale>
                                      <p:cBhvr>
                                        <p:cTn id="34" dur="166" decel="50000">
                                          <p:stCondLst>
                                            <p:cond delay="1338"/>
                                          </p:stCondLst>
                                        </p:cTn>
                                        <p:tgtEl>
                                          <p:spTgt spid="8">
                                            <p:txEl>
                                              <p:pRg st="1" end="1"/>
                                            </p:txEl>
                                          </p:spTgt>
                                        </p:tgtEl>
                                      </p:cBhvr>
                                      <p:to x="100000" y="100000"/>
                                    </p:animScale>
                                    <p:animScale>
                                      <p:cBhvr>
                                        <p:cTn id="35" dur="26">
                                          <p:stCondLst>
                                            <p:cond delay="1642"/>
                                          </p:stCondLst>
                                        </p:cTn>
                                        <p:tgtEl>
                                          <p:spTgt spid="8">
                                            <p:txEl>
                                              <p:pRg st="1" end="1"/>
                                            </p:txEl>
                                          </p:spTgt>
                                        </p:tgtEl>
                                      </p:cBhvr>
                                      <p:to x="100000" y="90000"/>
                                    </p:animScale>
                                    <p:animScale>
                                      <p:cBhvr>
                                        <p:cTn id="36" dur="166" decel="50000">
                                          <p:stCondLst>
                                            <p:cond delay="1668"/>
                                          </p:stCondLst>
                                        </p:cTn>
                                        <p:tgtEl>
                                          <p:spTgt spid="8">
                                            <p:txEl>
                                              <p:pRg st="1" end="1"/>
                                            </p:txEl>
                                          </p:spTgt>
                                        </p:tgtEl>
                                      </p:cBhvr>
                                      <p:to x="100000" y="100000"/>
                                    </p:animScale>
                                    <p:animScale>
                                      <p:cBhvr>
                                        <p:cTn id="37" dur="26">
                                          <p:stCondLst>
                                            <p:cond delay="1808"/>
                                          </p:stCondLst>
                                        </p:cTn>
                                        <p:tgtEl>
                                          <p:spTgt spid="8">
                                            <p:txEl>
                                              <p:pRg st="1" end="1"/>
                                            </p:txEl>
                                          </p:spTgt>
                                        </p:tgtEl>
                                      </p:cBhvr>
                                      <p:to x="100000" y="95000"/>
                                    </p:animScale>
                                    <p:animScale>
                                      <p:cBhvr>
                                        <p:cTn id="38"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36000"/>
          </a:stretch>
        </a:blipFill>
        <a:effectLst/>
      </p:bgPr>
    </p:bg>
    <p:spTree>
      <p:nvGrpSpPr>
        <p:cNvPr id="1" name=""/>
        <p:cNvGrpSpPr/>
        <p:nvPr/>
      </p:nvGrpSpPr>
      <p:grpSpPr>
        <a:xfrm>
          <a:off x="0" y="0"/>
          <a:ext cx="0" cy="0"/>
          <a:chOff x="0" y="0"/>
          <a:chExt cx="0" cy="0"/>
        </a:xfrm>
      </p:grpSpPr>
      <p:sp>
        <p:nvSpPr>
          <p:cNvPr id="2" name="Rectangle 5"/>
          <p:cNvSpPr>
            <a:spLocks noChangeArrowheads="1"/>
          </p:cNvSpPr>
          <p:nvPr/>
        </p:nvSpPr>
        <p:spPr bwMode="auto">
          <a:xfrm>
            <a:off x="304800" y="1276350"/>
            <a:ext cx="8382000" cy="2819400"/>
          </a:xfrm>
          <a:prstGeom prst="rect">
            <a:avLst/>
          </a:prstGeom>
          <a:noFill/>
          <a:ln w="9525">
            <a:noFill/>
            <a:miter lim="800000"/>
          </a:ln>
          <a:effectLst/>
        </p:spPr>
        <p:txBody>
          <a:bodyPr/>
          <a:lstStyle/>
          <a:p>
            <a:pPr marL="344805" indent="-344805">
              <a:spcBef>
                <a:spcPct val="20000"/>
              </a:spcBef>
              <a:buFont typeface="Wingdings" panose="05000000000000000000" pitchFamily="2" charset="2"/>
              <a:buChar char="v"/>
            </a:pPr>
            <a:r>
              <a:rPr lang="en-US" sz="3200">
                <a:solidFill>
                  <a:srgbClr val="FFFF00"/>
                </a:solidFill>
                <a:latin typeface="Times New Roman" panose="02020603050405020304" pitchFamily="18" charset="0"/>
              </a:rPr>
              <a:t>Học thuộc bài</a:t>
            </a:r>
          </a:p>
          <a:p>
            <a:pPr marL="344805" indent="-344805">
              <a:spcBef>
                <a:spcPct val="20000"/>
              </a:spcBef>
              <a:buFont typeface="Wingdings" panose="05000000000000000000" pitchFamily="2" charset="2"/>
              <a:buChar char="v"/>
            </a:pPr>
            <a:r>
              <a:rPr lang="en-US" sz="3200">
                <a:solidFill>
                  <a:srgbClr val="FFFF00"/>
                </a:solidFill>
                <a:latin typeface="Times New Roman" panose="02020603050405020304" pitchFamily="18" charset="0"/>
              </a:rPr>
              <a:t>Chuẩn bị dụng cụ để tiết sau thực hành tổ chức, sắp xếp, trang trí bàn ăn theo phong cách Việt Nam, dùng cho bữa liên hoan họp mặt thực hiện theo dạng ăn tự chọn</a:t>
            </a:r>
          </a:p>
        </p:txBody>
      </p:sp>
      <p:sp>
        <p:nvSpPr>
          <p:cNvPr id="3" name="Rectangle 2"/>
          <p:cNvSpPr/>
          <p:nvPr/>
        </p:nvSpPr>
        <p:spPr>
          <a:xfrm>
            <a:off x="2835499" y="361950"/>
            <a:ext cx="3473002" cy="584775"/>
          </a:xfrm>
          <a:prstGeom prst="rect">
            <a:avLst/>
          </a:prstGeom>
        </p:spPr>
        <p:txBody>
          <a:bodyPr wrap="none">
            <a:spAutoFit/>
          </a:bodyPr>
          <a:lstStyle/>
          <a:p>
            <a:r>
              <a:rPr lang="en-US" sz="32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anose="02020603050405020304" pitchFamily="18" charset="0"/>
              </a:rPr>
              <a:t>DẶN DÒ VỀ NHÀ</a:t>
            </a:r>
            <a:endParaRPr lang="en-US" sz="32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TextBox 2"/>
          <p:cNvSpPr txBox="1"/>
          <p:nvPr/>
        </p:nvSpPr>
        <p:spPr>
          <a:xfrm>
            <a:off x="0" y="1276350"/>
            <a:ext cx="9144000" cy="180049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err="1">
                <a:ln w="11430"/>
                <a:solidFill>
                  <a:srgbClr val="572292"/>
                </a:solidFill>
                <a:effectLst>
                  <a:outerShdw blurRad="38100" dist="38100" dir="2700000" algn="tl">
                    <a:srgbClr val="000000">
                      <a:alpha val="43137"/>
                    </a:srgbClr>
                  </a:outerShdw>
                </a:effectLst>
                <a:latin typeface="VNI 15 Chops" pitchFamily="2" charset="2"/>
              </a:rPr>
              <a:t>Baøi</a:t>
            </a:r>
            <a:r>
              <a:rPr lang="en-US" sz="4800" b="1" spc="50" dirty="0">
                <a:ln w="11430"/>
                <a:solidFill>
                  <a:srgbClr val="572292"/>
                </a:solidFill>
                <a:effectLst>
                  <a:outerShdw blurRad="38100" dist="38100" dir="2700000" algn="tl">
                    <a:srgbClr val="000000">
                      <a:alpha val="43137"/>
                    </a:srgbClr>
                  </a:outerShdw>
                </a:effectLst>
                <a:latin typeface="VNI 15 Chops" pitchFamily="2" charset="2"/>
              </a:rPr>
              <a:t> 6</a:t>
            </a:r>
          </a:p>
          <a:p>
            <a:pPr algn="ctr"/>
            <a:endParaRPr lang="en-US" sz="1300" b="1" spc="50" dirty="0">
              <a:ln w="11430"/>
              <a:solidFill>
                <a:srgbClr val="572292"/>
              </a:solidFill>
              <a:effectLst>
                <a:outerShdw blurRad="38100" dist="38100" dir="2700000" algn="tl">
                  <a:srgbClr val="000000">
                    <a:alpha val="43137"/>
                  </a:srgbClr>
                </a:outerShdw>
              </a:effectLst>
              <a:latin typeface="VNI-Times" pitchFamily="2" charset="0"/>
            </a:endParaRPr>
          </a:p>
          <a:p>
            <a:pPr algn="ctr"/>
            <a:r>
              <a:rPr lang="en-US" sz="4800" b="1" spc="50" dirty="0" err="1">
                <a:ln w="11430"/>
                <a:solidFill>
                  <a:srgbClr val="572292"/>
                </a:solidFill>
                <a:effectLst>
                  <a:outerShdw blurRad="38100" dist="38100" dir="2700000" algn="tl">
                    <a:srgbClr val="000000">
                      <a:alpha val="43137"/>
                    </a:srgbClr>
                  </a:outerShdw>
                </a:effectLst>
                <a:latin typeface="VNI 15 Chops" pitchFamily="2" charset="2"/>
              </a:rPr>
              <a:t>Trình</a:t>
            </a:r>
            <a:r>
              <a:rPr lang="en-US" sz="4800" b="1" spc="50" dirty="0">
                <a:ln w="11430"/>
                <a:solidFill>
                  <a:srgbClr val="572292"/>
                </a:solidFill>
                <a:effectLst>
                  <a:outerShdw blurRad="38100" dist="38100" dir="2700000" algn="tl">
                    <a:srgbClr val="000000">
                      <a:alpha val="43137"/>
                    </a:srgbClr>
                  </a:outerShdw>
                </a:effectLst>
                <a:latin typeface="VNI 15 Chops" pitchFamily="2" charset="2"/>
              </a:rPr>
              <a:t> </a:t>
            </a:r>
            <a:r>
              <a:rPr lang="en-US" sz="4800" b="1" spc="50" dirty="0" err="1">
                <a:ln w="11430"/>
                <a:solidFill>
                  <a:srgbClr val="572292"/>
                </a:solidFill>
                <a:effectLst>
                  <a:outerShdw blurRad="38100" dist="38100" dir="2700000" algn="tl">
                    <a:srgbClr val="000000">
                      <a:alpha val="43137"/>
                    </a:srgbClr>
                  </a:outerShdw>
                </a:effectLst>
                <a:latin typeface="VNI 15 Chops" pitchFamily="2" charset="2"/>
              </a:rPr>
              <a:t>Baøi</a:t>
            </a:r>
            <a:r>
              <a:rPr lang="en-US" sz="4800" b="1" spc="50" dirty="0">
                <a:ln w="11430"/>
                <a:solidFill>
                  <a:srgbClr val="572292"/>
                </a:solidFill>
                <a:effectLst>
                  <a:outerShdw blurRad="38100" dist="38100" dir="2700000" algn="tl">
                    <a:srgbClr val="000000">
                      <a:alpha val="43137"/>
                    </a:srgbClr>
                  </a:outerShdw>
                </a:effectLst>
                <a:latin typeface="VNI 15 Chops" pitchFamily="2" charset="2"/>
              </a:rPr>
              <a:t> </a:t>
            </a:r>
            <a:r>
              <a:rPr lang="en-US" sz="4800" b="1" spc="50" dirty="0" err="1">
                <a:ln w="11430"/>
                <a:solidFill>
                  <a:srgbClr val="572292"/>
                </a:solidFill>
                <a:effectLst>
                  <a:outerShdw blurRad="38100" dist="38100" dir="2700000" algn="tl">
                    <a:srgbClr val="000000">
                      <a:alpha val="43137"/>
                    </a:srgbClr>
                  </a:outerShdw>
                </a:effectLst>
                <a:latin typeface="VNI 15 Chops" pitchFamily="2" charset="2"/>
              </a:rPr>
              <a:t>Vaø</a:t>
            </a:r>
            <a:r>
              <a:rPr lang="en-US" sz="4800" b="1" spc="50" dirty="0">
                <a:ln w="11430"/>
                <a:solidFill>
                  <a:srgbClr val="572292"/>
                </a:solidFill>
                <a:effectLst>
                  <a:outerShdw blurRad="38100" dist="38100" dir="2700000" algn="tl">
                    <a:srgbClr val="000000">
                      <a:alpha val="43137"/>
                    </a:srgbClr>
                  </a:outerShdw>
                </a:effectLst>
                <a:latin typeface="VNI 15 Chops" pitchFamily="2" charset="2"/>
              </a:rPr>
              <a:t> Trang </a:t>
            </a:r>
            <a:r>
              <a:rPr lang="en-US" sz="4800" b="1" spc="50" dirty="0" err="1">
                <a:ln w="11430"/>
                <a:solidFill>
                  <a:srgbClr val="572292"/>
                </a:solidFill>
                <a:effectLst>
                  <a:outerShdw blurRad="38100" dist="38100" dir="2700000" algn="tl">
                    <a:srgbClr val="000000">
                      <a:alpha val="43137"/>
                    </a:srgbClr>
                  </a:outerShdw>
                </a:effectLst>
                <a:latin typeface="VNI 15 Chops" pitchFamily="2" charset="2"/>
              </a:rPr>
              <a:t>Trí</a:t>
            </a:r>
            <a:r>
              <a:rPr lang="en-US" sz="4800" b="1" spc="50" dirty="0">
                <a:ln w="11430"/>
                <a:solidFill>
                  <a:srgbClr val="572292"/>
                </a:solidFill>
                <a:effectLst>
                  <a:outerShdw blurRad="38100" dist="38100" dir="2700000" algn="tl">
                    <a:srgbClr val="000000">
                      <a:alpha val="43137"/>
                    </a:srgbClr>
                  </a:outerShdw>
                </a:effectLst>
                <a:latin typeface="VNI 15 Chops" pitchFamily="2" charset="2"/>
              </a:rPr>
              <a:t> </a:t>
            </a:r>
            <a:r>
              <a:rPr lang="en-US" sz="4800" b="1" spc="50" dirty="0" err="1">
                <a:ln w="11430"/>
                <a:solidFill>
                  <a:srgbClr val="572292"/>
                </a:solidFill>
                <a:effectLst>
                  <a:outerShdw blurRad="38100" dist="38100" dir="2700000" algn="tl">
                    <a:srgbClr val="000000">
                      <a:alpha val="43137"/>
                    </a:srgbClr>
                  </a:outerShdw>
                </a:effectLst>
                <a:latin typeface="VNI 15 Chops" pitchFamily="2" charset="2"/>
              </a:rPr>
              <a:t>Baøn</a:t>
            </a:r>
            <a:r>
              <a:rPr lang="en-US" sz="4800" b="1" spc="50" dirty="0">
                <a:ln w="11430"/>
                <a:solidFill>
                  <a:srgbClr val="572292"/>
                </a:solidFill>
                <a:effectLst>
                  <a:outerShdw blurRad="38100" dist="38100" dir="2700000" algn="tl">
                    <a:srgbClr val="000000">
                      <a:alpha val="43137"/>
                    </a:srgbClr>
                  </a:outerShdw>
                </a:effectLst>
                <a:latin typeface="VNI 15 Chops" pitchFamily="2" charset="2"/>
              </a:rPr>
              <a:t> </a:t>
            </a:r>
            <a:r>
              <a:rPr lang="en-US" sz="4800" b="1" spc="50" dirty="0" err="1">
                <a:ln w="11430"/>
                <a:solidFill>
                  <a:srgbClr val="572292"/>
                </a:solidFill>
                <a:effectLst>
                  <a:outerShdw blurRad="38100" dist="38100" dir="2700000" algn="tl">
                    <a:srgbClr val="000000">
                      <a:alpha val="43137"/>
                    </a:srgbClr>
                  </a:outerShdw>
                </a:effectLst>
                <a:latin typeface="VNI 15 Chops" pitchFamily="2" charset="2"/>
              </a:rPr>
              <a:t>AÊn</a:t>
            </a:r>
            <a:endParaRPr lang="en-US" sz="4800" b="1" spc="50" dirty="0">
              <a:ln w="11430"/>
              <a:solidFill>
                <a:srgbClr val="572292"/>
              </a:solidFill>
              <a:effectLst>
                <a:outerShdw blurRad="38100" dist="38100" dir="2700000" algn="tl">
                  <a:srgbClr val="000000">
                    <a:alpha val="43137"/>
                  </a:srgbClr>
                </a:outerShdw>
              </a:effectLst>
              <a:latin typeface="VNI 15 Chops" pitchFamily="2" charset="2"/>
            </a:endParaRPr>
          </a:p>
        </p:txBody>
      </p:sp>
      <p:sp>
        <p:nvSpPr>
          <p:cNvPr id="4" name="TextBox 3">
            <a:extLst>
              <a:ext uri="{FF2B5EF4-FFF2-40B4-BE49-F238E27FC236}">
                <a16:creationId xmlns:a16="http://schemas.microsoft.com/office/drawing/2014/main" id="{B1356E83-76FE-41E3-8094-A18226EEA5E0}"/>
              </a:ext>
            </a:extLst>
          </p:cNvPr>
          <p:cNvSpPr txBox="1"/>
          <p:nvPr/>
        </p:nvSpPr>
        <p:spPr>
          <a:xfrm>
            <a:off x="5644" y="438150"/>
            <a:ext cx="2971800"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err="1">
                <a:ln w="1143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Tiết</a:t>
            </a:r>
            <a:r>
              <a:rPr lang="en-US" sz="3200" b="1" spc="50" dirty="0">
                <a:ln w="1143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11,12</a:t>
            </a:r>
          </a:p>
        </p:txBody>
      </p:sp>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1864" y="133350"/>
            <a:ext cx="6380273" cy="400110"/>
          </a:xfrm>
          <a:prstGeom prst="rect">
            <a:avLst/>
          </a:prstGeom>
          <a:noFill/>
        </p:spPr>
        <p:txBody>
          <a:bodyPr wrap="none" rtlCol="0">
            <a:spAutoFit/>
          </a:bodyPr>
          <a:lstStyle/>
          <a:p>
            <a:r>
              <a:rPr lang="en-US" sz="2000" u="sng">
                <a:solidFill>
                  <a:srgbClr val="FF0000"/>
                </a:solidFill>
                <a:latin typeface=".VnBodoniH" pitchFamily="34" charset="0"/>
              </a:rPr>
              <a:t>Bµi 6. tr×nh bµy vµ trang trÝ bµn ¨n</a:t>
            </a:r>
          </a:p>
        </p:txBody>
      </p:sp>
      <p:sp>
        <p:nvSpPr>
          <p:cNvPr id="3" name="TextBox 2"/>
          <p:cNvSpPr txBox="1"/>
          <p:nvPr/>
        </p:nvSpPr>
        <p:spPr>
          <a:xfrm>
            <a:off x="500239" y="800040"/>
            <a:ext cx="2749535" cy="369332"/>
          </a:xfrm>
          <a:prstGeom prst="rect">
            <a:avLst/>
          </a:prstGeom>
          <a:noFill/>
        </p:spPr>
        <p:txBody>
          <a:bodyPr wrap="none" rtlCol="0">
            <a:spAutoFit/>
          </a:bodyPr>
          <a:lstStyle/>
          <a:p>
            <a:r>
              <a:rPr lang="en-US" b="1" dirty="0">
                <a:solidFill>
                  <a:srgbClr val="3B2BA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TRÌNH BÀY BÀN ĂN :</a:t>
            </a:r>
          </a:p>
        </p:txBody>
      </p:sp>
      <p:sp>
        <p:nvSpPr>
          <p:cNvPr id="4" name="TextBox 3"/>
          <p:cNvSpPr txBox="1"/>
          <p:nvPr/>
        </p:nvSpPr>
        <p:spPr>
          <a:xfrm>
            <a:off x="480600" y="1135618"/>
            <a:ext cx="3634200" cy="338554"/>
          </a:xfrm>
          <a:prstGeom prst="rect">
            <a:avLst/>
          </a:prstGeom>
          <a:noFill/>
        </p:spPr>
        <p:txBody>
          <a:bodyPr wrap="none" rtlCol="0">
            <a:spAutoFit/>
          </a:bodyPr>
          <a:lstStyle/>
          <a:p>
            <a:r>
              <a:rPr lang="en-US" sz="1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16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Đặt</a:t>
            </a:r>
            <a:r>
              <a:rPr lang="en-US" sz="1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bàn</a:t>
            </a:r>
            <a:r>
              <a:rPr lang="en-US" sz="1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ăn</a:t>
            </a:r>
            <a:r>
              <a:rPr lang="en-US" sz="1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theo</a:t>
            </a:r>
            <a:r>
              <a:rPr lang="en-US" sz="1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phong</a:t>
            </a:r>
            <a:r>
              <a:rPr lang="en-US" sz="1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cách</a:t>
            </a:r>
            <a:r>
              <a:rPr lang="en-US" sz="1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Việt</a:t>
            </a:r>
            <a:r>
              <a:rPr lang="en-US" sz="1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Nam</a:t>
            </a:r>
          </a:p>
        </p:txBody>
      </p:sp>
      <p:sp>
        <p:nvSpPr>
          <p:cNvPr id="5" name="TextBox 4"/>
          <p:cNvSpPr txBox="1"/>
          <p:nvPr/>
        </p:nvSpPr>
        <p:spPr>
          <a:xfrm>
            <a:off x="628633" y="1471196"/>
            <a:ext cx="2266967" cy="338554"/>
          </a:xfrm>
          <a:prstGeom prst="rect">
            <a:avLst/>
          </a:prstGeom>
          <a:noFill/>
        </p:spPr>
        <p:txBody>
          <a:bodyPr wrap="none" rtlCol="0">
            <a:spAutoFit/>
          </a:bodyPr>
          <a:lstStyle/>
          <a:p>
            <a:r>
              <a:rPr lang="en-US" sz="1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en-US" sz="16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Mỗi</a:t>
            </a:r>
            <a:r>
              <a:rPr lang="en-US" sz="1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phần</a:t>
            </a:r>
            <a:r>
              <a:rPr lang="en-US" sz="1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ăn</a:t>
            </a:r>
            <a:r>
              <a:rPr lang="en-US" sz="1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gồm</a:t>
            </a:r>
            <a:r>
              <a:rPr lang="en-US" sz="1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có</a:t>
            </a:r>
            <a:r>
              <a:rPr lang="en-US" sz="1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6" name="Cloud Callout 5"/>
          <p:cNvSpPr/>
          <p:nvPr/>
        </p:nvSpPr>
        <p:spPr>
          <a:xfrm>
            <a:off x="4495800" y="2647950"/>
            <a:ext cx="4114800" cy="2209800"/>
          </a:xfrm>
          <a:prstGeom prst="cloudCallout">
            <a:avLst>
              <a:gd name="adj1" fmla="val 39087"/>
              <a:gd name="adj2" fmla="val 400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a:solidFill>
                  <a:srgbClr val="3B2BAF"/>
                </a:solidFill>
                <a:latin typeface=".VnAristote" pitchFamily="34" charset="0"/>
              </a:rPr>
              <a:t>? Theo em, trªn mçi phÇn ¨n gåm cã nh÷ng ®å dïng cÇn thiÕt g× ?</a:t>
            </a:r>
          </a:p>
        </p:txBody>
      </p:sp>
      <p:sp>
        <p:nvSpPr>
          <p:cNvPr id="7" name="TextBox 6"/>
          <p:cNvSpPr txBox="1"/>
          <p:nvPr/>
        </p:nvSpPr>
        <p:spPr>
          <a:xfrm>
            <a:off x="609600" y="1863626"/>
            <a:ext cx="2590800" cy="2308324"/>
          </a:xfrm>
          <a:prstGeom prst="rect">
            <a:avLst/>
          </a:prstGeom>
          <a:noFill/>
        </p:spPr>
        <p:txBody>
          <a:bodyPr wrap="square" rtlCol="0">
            <a:spAutoFit/>
          </a:bodyPr>
          <a:lstStyle/>
          <a:p>
            <a:pPr indent="28575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Bát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cơm</a:t>
            </a:r>
            <a:endParaRPr lang="en-US" dirty="0">
              <a:latin typeface="Times New Roman" panose="02020603050405020304" pitchFamily="18" charset="0"/>
              <a:cs typeface="Times New Roman" panose="02020603050405020304" pitchFamily="18" charset="0"/>
            </a:endParaRPr>
          </a:p>
          <a:p>
            <a:pPr indent="28575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Đĩa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kê</a:t>
            </a:r>
            <a:endParaRPr lang="en-US" dirty="0">
              <a:latin typeface="Times New Roman" panose="02020603050405020304" pitchFamily="18" charset="0"/>
              <a:cs typeface="Times New Roman" panose="02020603050405020304" pitchFamily="18" charset="0"/>
            </a:endParaRPr>
          </a:p>
          <a:p>
            <a:pPr indent="28575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a:t>
            </a:r>
          </a:p>
          <a:p>
            <a:pPr indent="28575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Đũa</a:t>
            </a:r>
            <a:endParaRPr lang="en-US" dirty="0">
              <a:latin typeface="Times New Roman" panose="02020603050405020304" pitchFamily="18" charset="0"/>
              <a:cs typeface="Times New Roman" panose="02020603050405020304" pitchFamily="18" charset="0"/>
            </a:endParaRPr>
          </a:p>
          <a:p>
            <a:pPr indent="28575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Thìa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súp</a:t>
            </a:r>
            <a:r>
              <a:rPr lang="en-US" dirty="0">
                <a:latin typeface="Times New Roman" panose="02020603050405020304" pitchFamily="18" charset="0"/>
                <a:cs typeface="Times New Roman" panose="02020603050405020304" pitchFamily="18" charset="0"/>
              </a:rPr>
              <a:t>)</a:t>
            </a:r>
          </a:p>
          <a:p>
            <a:pPr indent="28575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Khăn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ăn</a:t>
            </a:r>
            <a:endParaRPr lang="en-US" dirty="0">
              <a:latin typeface="Times New Roman" panose="02020603050405020304" pitchFamily="18" charset="0"/>
              <a:cs typeface="Times New Roman" panose="02020603050405020304" pitchFamily="18" charset="0"/>
            </a:endParaRPr>
          </a:p>
          <a:p>
            <a:pPr indent="28575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Cốc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endParaRPr lang="en-US" dirty="0">
              <a:latin typeface="Times New Roman" panose="02020603050405020304" pitchFamily="18" charset="0"/>
              <a:cs typeface="Times New Roman" panose="02020603050405020304" pitchFamily="18" charset="0"/>
            </a:endParaRPr>
          </a:p>
          <a:p>
            <a:pPr indent="28575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Bát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chấm</a:t>
            </a:r>
            <a:endParaRPr lang="en-US" dirty="0">
              <a:latin typeface="Times New Roman" panose="02020603050405020304" pitchFamily="18" charset="0"/>
              <a:cs typeface="Times New Roman" panose="02020603050405020304" pitchFamily="18" charset="0"/>
            </a:endParaRPr>
          </a:p>
        </p:txBody>
      </p:sp>
      <p:pic>
        <p:nvPicPr>
          <p:cNvPr id="8" name="Picture 4" descr="ngon mat"/>
          <p:cNvPicPr>
            <a:picLocks noChangeAspect="1" noChangeArrowheads="1"/>
          </p:cNvPicPr>
          <p:nvPr/>
        </p:nvPicPr>
        <p:blipFill>
          <a:blip r:embed="rId2"/>
          <a:srcRect/>
          <a:stretch>
            <a:fillRect/>
          </a:stretch>
        </p:blipFill>
        <p:spPr bwMode="auto">
          <a:xfrm>
            <a:off x="4191000" y="895350"/>
            <a:ext cx="4438650" cy="3657600"/>
          </a:xfrm>
          <a:prstGeom prst="rect">
            <a:avLst/>
          </a:prstGeom>
          <a:noFill/>
          <a:ln>
            <a:miter lim="800000"/>
            <a:headEnd/>
            <a:tailEnd/>
          </a:ln>
        </p:spPr>
      </p:pic>
      <p:pic>
        <p:nvPicPr>
          <p:cNvPr id="9" name="Picture 8" descr="áo ghế,.JPG"/>
          <p:cNvPicPr>
            <a:picLocks noChangeAspect="1"/>
          </p:cNvPicPr>
          <p:nvPr/>
        </p:nvPicPr>
        <p:blipFill>
          <a:blip r:embed="rId3"/>
          <a:stretch>
            <a:fillRect/>
          </a:stretch>
        </p:blipFill>
        <p:spPr>
          <a:xfrm>
            <a:off x="4191000" y="895350"/>
            <a:ext cx="4876800" cy="3657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80">
                                          <p:stCondLst>
                                            <p:cond delay="0"/>
                                          </p:stCondLst>
                                        </p:cTn>
                                        <p:tgtEl>
                                          <p:spTgt spid="4"/>
                                        </p:tgtEl>
                                      </p:cBhvr>
                                    </p:animEffect>
                                    <p:anim calcmode="lin" valueType="num">
                                      <p:cBhvr>
                                        <p:cTn id="1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2" dur="26">
                                          <p:stCondLst>
                                            <p:cond delay="650"/>
                                          </p:stCondLst>
                                        </p:cTn>
                                        <p:tgtEl>
                                          <p:spTgt spid="4"/>
                                        </p:tgtEl>
                                      </p:cBhvr>
                                      <p:to x="100000" y="60000"/>
                                    </p:animScale>
                                    <p:animScale>
                                      <p:cBhvr>
                                        <p:cTn id="23" dur="166" decel="50000">
                                          <p:stCondLst>
                                            <p:cond delay="676"/>
                                          </p:stCondLst>
                                        </p:cTn>
                                        <p:tgtEl>
                                          <p:spTgt spid="4"/>
                                        </p:tgtEl>
                                      </p:cBhvr>
                                      <p:to x="100000" y="100000"/>
                                    </p:animScale>
                                    <p:animScale>
                                      <p:cBhvr>
                                        <p:cTn id="24" dur="26">
                                          <p:stCondLst>
                                            <p:cond delay="1312"/>
                                          </p:stCondLst>
                                        </p:cTn>
                                        <p:tgtEl>
                                          <p:spTgt spid="4"/>
                                        </p:tgtEl>
                                      </p:cBhvr>
                                      <p:to x="100000" y="80000"/>
                                    </p:animScale>
                                    <p:animScale>
                                      <p:cBhvr>
                                        <p:cTn id="25" dur="166" decel="50000">
                                          <p:stCondLst>
                                            <p:cond delay="1338"/>
                                          </p:stCondLst>
                                        </p:cTn>
                                        <p:tgtEl>
                                          <p:spTgt spid="4"/>
                                        </p:tgtEl>
                                      </p:cBhvr>
                                      <p:to x="100000" y="100000"/>
                                    </p:animScale>
                                    <p:animScale>
                                      <p:cBhvr>
                                        <p:cTn id="26" dur="26">
                                          <p:stCondLst>
                                            <p:cond delay="1642"/>
                                          </p:stCondLst>
                                        </p:cTn>
                                        <p:tgtEl>
                                          <p:spTgt spid="4"/>
                                        </p:tgtEl>
                                      </p:cBhvr>
                                      <p:to x="100000" y="90000"/>
                                    </p:animScale>
                                    <p:animScale>
                                      <p:cBhvr>
                                        <p:cTn id="27" dur="166" decel="50000">
                                          <p:stCondLst>
                                            <p:cond delay="1668"/>
                                          </p:stCondLst>
                                        </p:cTn>
                                        <p:tgtEl>
                                          <p:spTgt spid="4"/>
                                        </p:tgtEl>
                                      </p:cBhvr>
                                      <p:to x="100000" y="100000"/>
                                    </p:animScale>
                                    <p:animScale>
                                      <p:cBhvr>
                                        <p:cTn id="28" dur="26">
                                          <p:stCondLst>
                                            <p:cond delay="1808"/>
                                          </p:stCondLst>
                                        </p:cTn>
                                        <p:tgtEl>
                                          <p:spTgt spid="4"/>
                                        </p:tgtEl>
                                      </p:cBhvr>
                                      <p:to x="100000" y="95000"/>
                                    </p:animScale>
                                    <p:animScale>
                                      <p:cBhvr>
                                        <p:cTn id="29" dur="166" decel="50000">
                                          <p:stCondLst>
                                            <p:cond delay="1834"/>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5"/>
                                        </p:tgtEl>
                                        <p:attrNameLst>
                                          <p:attrName>style.visibility</p:attrName>
                                        </p:attrNameLst>
                                      </p:cBhvr>
                                      <p:to>
                                        <p:strVal val="visible"/>
                                      </p:to>
                                    </p:set>
                                    <p:anim calcmode="discrete" valueType="clr">
                                      <p:cBhvr override="childStyle">
                                        <p:cTn id="3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5"/>
                                        </p:tgtEl>
                                        <p:attrNameLst>
                                          <p:attrName>fillcolor</p:attrName>
                                        </p:attrNameLst>
                                      </p:cBhvr>
                                      <p:tavLst>
                                        <p:tav tm="0">
                                          <p:val>
                                            <p:clrVal>
                                              <a:schemeClr val="accent2"/>
                                            </p:clrVal>
                                          </p:val>
                                        </p:tav>
                                        <p:tav tm="50000">
                                          <p:val>
                                            <p:clrVal>
                                              <a:schemeClr val="hlink"/>
                                            </p:clrVal>
                                          </p:val>
                                        </p:tav>
                                      </p:tavLst>
                                    </p:anim>
                                    <p:set>
                                      <p:cBhvr>
                                        <p:cTn id="36" dur="80"/>
                                        <p:tgtEl>
                                          <p:spTgt spid="5"/>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additive="base">
                                        <p:cTn id="4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50" fill="hold">
                            <p:stCondLst>
                              <p:cond delay="500"/>
                            </p:stCondLst>
                            <p:childTnLst>
                              <p:par>
                                <p:cTn id="51" presetID="2" presetClass="entr" presetSubtype="1" fill="hold" grpId="0" nodeType="after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anim calcmode="lin" valueType="num">
                                      <p:cBhvr additive="base">
                                        <p:cTn id="5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1" end="1"/>
                                            </p:txEl>
                                          </p:spTgt>
                                        </p:tgtEl>
                                        <p:attrNameLst>
                                          <p:attrName>ppt_y</p:attrName>
                                        </p:attrNameLst>
                                      </p:cBhvr>
                                      <p:tavLst>
                                        <p:tav tm="0">
                                          <p:val>
                                            <p:strVal val="0-#ppt_h/2"/>
                                          </p:val>
                                        </p:tav>
                                        <p:tav tm="100000">
                                          <p:val>
                                            <p:strVal val="#ppt_y"/>
                                          </p:val>
                                        </p:tav>
                                      </p:tavLst>
                                    </p:anim>
                                  </p:childTnLst>
                                </p:cTn>
                              </p:par>
                            </p:childTnLst>
                          </p:cTn>
                        </p:par>
                        <p:par>
                          <p:cTn id="55" fill="hold">
                            <p:stCondLst>
                              <p:cond delay="1000"/>
                            </p:stCondLst>
                            <p:childTnLst>
                              <p:par>
                                <p:cTn id="56" presetID="2" presetClass="entr" presetSubtype="1" fill="hold" grpId="0" nodeType="afterEffect">
                                  <p:stCondLst>
                                    <p:cond delay="0"/>
                                  </p:stCondLst>
                                  <p:childTnLst>
                                    <p:set>
                                      <p:cBhvr>
                                        <p:cTn id="57" dur="1" fill="hold">
                                          <p:stCondLst>
                                            <p:cond delay="0"/>
                                          </p:stCondLst>
                                        </p:cTn>
                                        <p:tgtEl>
                                          <p:spTgt spid="7">
                                            <p:txEl>
                                              <p:pRg st="2" end="2"/>
                                            </p:txEl>
                                          </p:spTgt>
                                        </p:tgtEl>
                                        <p:attrNameLst>
                                          <p:attrName>style.visibility</p:attrName>
                                        </p:attrNameLst>
                                      </p:cBhvr>
                                      <p:to>
                                        <p:strVal val="visible"/>
                                      </p:to>
                                    </p:set>
                                    <p:anim calcmode="lin" valueType="num">
                                      <p:cBhvr additive="base">
                                        <p:cTn id="5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7">
                                            <p:txEl>
                                              <p:pRg st="2" end="2"/>
                                            </p:txEl>
                                          </p:spTgt>
                                        </p:tgtEl>
                                        <p:attrNameLst>
                                          <p:attrName>ppt_y</p:attrName>
                                        </p:attrNameLst>
                                      </p:cBhvr>
                                      <p:tavLst>
                                        <p:tav tm="0">
                                          <p:val>
                                            <p:strVal val="0-#ppt_h/2"/>
                                          </p:val>
                                        </p:tav>
                                        <p:tav tm="100000">
                                          <p:val>
                                            <p:strVal val="#ppt_y"/>
                                          </p:val>
                                        </p:tav>
                                      </p:tavLst>
                                    </p:anim>
                                  </p:childTnLst>
                                </p:cTn>
                              </p:par>
                            </p:childTnLst>
                          </p:cTn>
                        </p:par>
                        <p:par>
                          <p:cTn id="60" fill="hold">
                            <p:stCondLst>
                              <p:cond delay="1500"/>
                            </p:stCondLst>
                            <p:childTnLst>
                              <p:par>
                                <p:cTn id="61" presetID="2" presetClass="entr" presetSubtype="1" fill="hold" grpId="0" nodeType="afterEffect">
                                  <p:stCondLst>
                                    <p:cond delay="0"/>
                                  </p:stCondLst>
                                  <p:childTnLst>
                                    <p:set>
                                      <p:cBhvr>
                                        <p:cTn id="62" dur="1" fill="hold">
                                          <p:stCondLst>
                                            <p:cond delay="0"/>
                                          </p:stCondLst>
                                        </p:cTn>
                                        <p:tgtEl>
                                          <p:spTgt spid="7">
                                            <p:txEl>
                                              <p:pRg st="3" end="3"/>
                                            </p:txEl>
                                          </p:spTgt>
                                        </p:tgtEl>
                                        <p:attrNameLst>
                                          <p:attrName>style.visibility</p:attrName>
                                        </p:attrNameLst>
                                      </p:cBhvr>
                                      <p:to>
                                        <p:strVal val="visible"/>
                                      </p:to>
                                    </p:set>
                                    <p:anim calcmode="lin" valueType="num">
                                      <p:cBhvr additive="base">
                                        <p:cTn id="6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3" end="3"/>
                                            </p:txEl>
                                          </p:spTgt>
                                        </p:tgtEl>
                                        <p:attrNameLst>
                                          <p:attrName>ppt_y</p:attrName>
                                        </p:attrNameLst>
                                      </p:cBhvr>
                                      <p:tavLst>
                                        <p:tav tm="0">
                                          <p:val>
                                            <p:strVal val="0-#ppt_h/2"/>
                                          </p:val>
                                        </p:tav>
                                        <p:tav tm="100000">
                                          <p:val>
                                            <p:strVal val="#ppt_y"/>
                                          </p:val>
                                        </p:tav>
                                      </p:tavLst>
                                    </p:anim>
                                  </p:childTnLst>
                                </p:cTn>
                              </p:par>
                            </p:childTnLst>
                          </p:cTn>
                        </p:par>
                        <p:par>
                          <p:cTn id="65" fill="hold">
                            <p:stCondLst>
                              <p:cond delay="2000"/>
                            </p:stCondLst>
                            <p:childTnLst>
                              <p:par>
                                <p:cTn id="66" presetID="2" presetClass="entr" presetSubtype="1" fill="hold" grpId="0" nodeType="afterEffect">
                                  <p:stCondLst>
                                    <p:cond delay="0"/>
                                  </p:stCondLst>
                                  <p:childTnLst>
                                    <p:set>
                                      <p:cBhvr>
                                        <p:cTn id="67" dur="1" fill="hold">
                                          <p:stCondLst>
                                            <p:cond delay="0"/>
                                          </p:stCondLst>
                                        </p:cTn>
                                        <p:tgtEl>
                                          <p:spTgt spid="7">
                                            <p:txEl>
                                              <p:pRg st="4" end="4"/>
                                            </p:txEl>
                                          </p:spTgt>
                                        </p:tgtEl>
                                        <p:attrNameLst>
                                          <p:attrName>style.visibility</p:attrName>
                                        </p:attrNameLst>
                                      </p:cBhvr>
                                      <p:to>
                                        <p:strVal val="visible"/>
                                      </p:to>
                                    </p:set>
                                    <p:anim calcmode="lin" valueType="num">
                                      <p:cBhvr additive="base">
                                        <p:cTn id="68"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7">
                                            <p:txEl>
                                              <p:pRg st="4" end="4"/>
                                            </p:txEl>
                                          </p:spTgt>
                                        </p:tgtEl>
                                        <p:attrNameLst>
                                          <p:attrName>ppt_y</p:attrName>
                                        </p:attrNameLst>
                                      </p:cBhvr>
                                      <p:tavLst>
                                        <p:tav tm="0">
                                          <p:val>
                                            <p:strVal val="0-#ppt_h/2"/>
                                          </p:val>
                                        </p:tav>
                                        <p:tav tm="100000">
                                          <p:val>
                                            <p:strVal val="#ppt_y"/>
                                          </p:val>
                                        </p:tav>
                                      </p:tavLst>
                                    </p:anim>
                                  </p:childTnLst>
                                </p:cTn>
                              </p:par>
                            </p:childTnLst>
                          </p:cTn>
                        </p:par>
                        <p:par>
                          <p:cTn id="70" fill="hold">
                            <p:stCondLst>
                              <p:cond delay="2500"/>
                            </p:stCondLst>
                            <p:childTnLst>
                              <p:par>
                                <p:cTn id="71" presetID="2" presetClass="entr" presetSubtype="1" fill="hold" grpId="0" nodeType="afterEffect">
                                  <p:stCondLst>
                                    <p:cond delay="0"/>
                                  </p:stCondLst>
                                  <p:childTnLst>
                                    <p:set>
                                      <p:cBhvr>
                                        <p:cTn id="72" dur="1" fill="hold">
                                          <p:stCondLst>
                                            <p:cond delay="0"/>
                                          </p:stCondLst>
                                        </p:cTn>
                                        <p:tgtEl>
                                          <p:spTgt spid="7">
                                            <p:txEl>
                                              <p:pRg st="5" end="5"/>
                                            </p:txEl>
                                          </p:spTgt>
                                        </p:tgtEl>
                                        <p:attrNameLst>
                                          <p:attrName>style.visibility</p:attrName>
                                        </p:attrNameLst>
                                      </p:cBhvr>
                                      <p:to>
                                        <p:strVal val="visible"/>
                                      </p:to>
                                    </p:set>
                                    <p:anim calcmode="lin" valueType="num">
                                      <p:cBhvr additive="base">
                                        <p:cTn id="7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5" end="5"/>
                                            </p:txEl>
                                          </p:spTgt>
                                        </p:tgtEl>
                                        <p:attrNameLst>
                                          <p:attrName>ppt_y</p:attrName>
                                        </p:attrNameLst>
                                      </p:cBhvr>
                                      <p:tavLst>
                                        <p:tav tm="0">
                                          <p:val>
                                            <p:strVal val="0-#ppt_h/2"/>
                                          </p:val>
                                        </p:tav>
                                        <p:tav tm="100000">
                                          <p:val>
                                            <p:strVal val="#ppt_y"/>
                                          </p:val>
                                        </p:tav>
                                      </p:tavLst>
                                    </p:anim>
                                  </p:childTnLst>
                                </p:cTn>
                              </p:par>
                            </p:childTnLst>
                          </p:cTn>
                        </p:par>
                        <p:par>
                          <p:cTn id="75" fill="hold">
                            <p:stCondLst>
                              <p:cond delay="3000"/>
                            </p:stCondLst>
                            <p:childTnLst>
                              <p:par>
                                <p:cTn id="76" presetID="2" presetClass="entr" presetSubtype="1" fill="hold" grpId="0" nodeType="afterEffect">
                                  <p:stCondLst>
                                    <p:cond delay="0"/>
                                  </p:stCondLst>
                                  <p:childTnLst>
                                    <p:set>
                                      <p:cBhvr>
                                        <p:cTn id="77" dur="1" fill="hold">
                                          <p:stCondLst>
                                            <p:cond delay="0"/>
                                          </p:stCondLst>
                                        </p:cTn>
                                        <p:tgtEl>
                                          <p:spTgt spid="7">
                                            <p:txEl>
                                              <p:pRg st="6" end="6"/>
                                            </p:txEl>
                                          </p:spTgt>
                                        </p:tgtEl>
                                        <p:attrNameLst>
                                          <p:attrName>style.visibility</p:attrName>
                                        </p:attrNameLst>
                                      </p:cBhvr>
                                      <p:to>
                                        <p:strVal val="visible"/>
                                      </p:to>
                                    </p:set>
                                    <p:anim calcmode="lin" valueType="num">
                                      <p:cBhvr additive="base">
                                        <p:cTn id="78"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7">
                                            <p:txEl>
                                              <p:pRg st="6" end="6"/>
                                            </p:txEl>
                                          </p:spTgt>
                                        </p:tgtEl>
                                        <p:attrNameLst>
                                          <p:attrName>ppt_y</p:attrName>
                                        </p:attrNameLst>
                                      </p:cBhvr>
                                      <p:tavLst>
                                        <p:tav tm="0">
                                          <p:val>
                                            <p:strVal val="0-#ppt_h/2"/>
                                          </p:val>
                                        </p:tav>
                                        <p:tav tm="100000">
                                          <p:val>
                                            <p:strVal val="#ppt_y"/>
                                          </p:val>
                                        </p:tav>
                                      </p:tavLst>
                                    </p:anim>
                                  </p:childTnLst>
                                </p:cTn>
                              </p:par>
                            </p:childTnLst>
                          </p:cTn>
                        </p:par>
                        <p:par>
                          <p:cTn id="80" fill="hold">
                            <p:stCondLst>
                              <p:cond delay="3500"/>
                            </p:stCondLst>
                            <p:childTnLst>
                              <p:par>
                                <p:cTn id="81" presetID="2" presetClass="entr" presetSubtype="1" fill="hold" grpId="0" nodeType="afterEffect">
                                  <p:stCondLst>
                                    <p:cond delay="0"/>
                                  </p:stCondLst>
                                  <p:childTnLst>
                                    <p:set>
                                      <p:cBhvr>
                                        <p:cTn id="82" dur="1" fill="hold">
                                          <p:stCondLst>
                                            <p:cond delay="0"/>
                                          </p:stCondLst>
                                        </p:cTn>
                                        <p:tgtEl>
                                          <p:spTgt spid="7">
                                            <p:txEl>
                                              <p:pRg st="7" end="7"/>
                                            </p:txEl>
                                          </p:spTgt>
                                        </p:tgtEl>
                                        <p:attrNameLst>
                                          <p:attrName>style.visibility</p:attrName>
                                        </p:attrNameLst>
                                      </p:cBhvr>
                                      <p:to>
                                        <p:strVal val="visible"/>
                                      </p:to>
                                    </p:set>
                                    <p:anim calcmode="lin" valueType="num">
                                      <p:cBhvr additive="base">
                                        <p:cTn id="8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7">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5" presetClass="exit" presetSubtype="10" fill="hold" grpId="1" nodeType="clickEffect">
                                  <p:stCondLst>
                                    <p:cond delay="0"/>
                                  </p:stCondLst>
                                  <p:childTnLst>
                                    <p:animEffect transition="out" filter="checkerboard(across)">
                                      <p:cBhvr>
                                        <p:cTn id="88" dur="500"/>
                                        <p:tgtEl>
                                          <p:spTgt spid="6"/>
                                        </p:tgtEl>
                                      </p:cBhvr>
                                    </p:animEffect>
                                    <p:set>
                                      <p:cBhvr>
                                        <p:cTn id="89" dur="1" fill="hold">
                                          <p:stCondLst>
                                            <p:cond delay="499"/>
                                          </p:stCondLst>
                                        </p:cTn>
                                        <p:tgtEl>
                                          <p:spTgt spid="6"/>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nodeType="clickEffect">
                                  <p:stCondLst>
                                    <p:cond delay="0"/>
                                  </p:stCondLst>
                                  <p:childTnLst>
                                    <p:set>
                                      <p:cBhvr>
                                        <p:cTn id="93" dur="1" fill="hold">
                                          <p:stCondLst>
                                            <p:cond delay="0"/>
                                          </p:stCondLst>
                                        </p:cTn>
                                        <p:tgtEl>
                                          <p:spTgt spid="8"/>
                                        </p:tgtEl>
                                        <p:attrNameLst>
                                          <p:attrName>style.visibility</p:attrName>
                                        </p:attrNameLst>
                                      </p:cBhvr>
                                      <p:to>
                                        <p:strVal val="visible"/>
                                      </p:to>
                                    </p:set>
                                    <p:anim calcmode="lin" valueType="num">
                                      <p:cBhvr>
                                        <p:cTn id="94" dur="500" fill="hold"/>
                                        <p:tgtEl>
                                          <p:spTgt spid="8"/>
                                        </p:tgtEl>
                                        <p:attrNameLst>
                                          <p:attrName>ppt_w</p:attrName>
                                        </p:attrNameLst>
                                      </p:cBhvr>
                                      <p:tavLst>
                                        <p:tav tm="0">
                                          <p:val>
                                            <p:fltVal val="0"/>
                                          </p:val>
                                        </p:tav>
                                        <p:tav tm="100000">
                                          <p:val>
                                            <p:strVal val="#ppt_w"/>
                                          </p:val>
                                        </p:tav>
                                      </p:tavLst>
                                    </p:anim>
                                    <p:anim calcmode="lin" valueType="num">
                                      <p:cBhvr>
                                        <p:cTn id="95" dur="500" fill="hold"/>
                                        <p:tgtEl>
                                          <p:spTgt spid="8"/>
                                        </p:tgtEl>
                                        <p:attrNameLst>
                                          <p:attrName>ppt_h</p:attrName>
                                        </p:attrNameLst>
                                      </p:cBhvr>
                                      <p:tavLst>
                                        <p:tav tm="0">
                                          <p:val>
                                            <p:fltVal val="0"/>
                                          </p:val>
                                        </p:tav>
                                        <p:tav tm="100000">
                                          <p:val>
                                            <p:strVal val="#ppt_h"/>
                                          </p:val>
                                        </p:tav>
                                      </p:tavLst>
                                    </p:anim>
                                    <p:animEffect transition="in" filter="fade">
                                      <p:cBhvr>
                                        <p:cTn id="96" dur="500"/>
                                        <p:tgtEl>
                                          <p:spTgt spid="8"/>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nodeType="click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p:cTn id="101" dur="500" fill="hold"/>
                                        <p:tgtEl>
                                          <p:spTgt spid="9"/>
                                        </p:tgtEl>
                                        <p:attrNameLst>
                                          <p:attrName>ppt_w</p:attrName>
                                        </p:attrNameLst>
                                      </p:cBhvr>
                                      <p:tavLst>
                                        <p:tav tm="0">
                                          <p:val>
                                            <p:fltVal val="0"/>
                                          </p:val>
                                        </p:tav>
                                        <p:tav tm="100000">
                                          <p:val>
                                            <p:strVal val="#ppt_w"/>
                                          </p:val>
                                        </p:tav>
                                      </p:tavLst>
                                    </p:anim>
                                    <p:anim calcmode="lin" valueType="num">
                                      <p:cBhvr>
                                        <p:cTn id="102" dur="500" fill="hold"/>
                                        <p:tgtEl>
                                          <p:spTgt spid="9"/>
                                        </p:tgtEl>
                                        <p:attrNameLst>
                                          <p:attrName>ppt_h</p:attrName>
                                        </p:attrNameLst>
                                      </p:cBhvr>
                                      <p:tavLst>
                                        <p:tav tm="0">
                                          <p:val>
                                            <p:fltVal val="0"/>
                                          </p:val>
                                        </p:tav>
                                        <p:tav tm="100000">
                                          <p:val>
                                            <p:strVal val="#ppt_h"/>
                                          </p:val>
                                        </p:tav>
                                      </p:tavLst>
                                    </p:anim>
                                    <p:animEffect transition="in" filter="fade">
                                      <p:cBhvr>
                                        <p:cTn id="10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6" grpId="1" animBg="1"/>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1864" y="133350"/>
            <a:ext cx="6380273" cy="400110"/>
          </a:xfrm>
          <a:prstGeom prst="rect">
            <a:avLst/>
          </a:prstGeom>
          <a:noFill/>
        </p:spPr>
        <p:txBody>
          <a:bodyPr wrap="none" rtlCol="0">
            <a:spAutoFit/>
          </a:bodyPr>
          <a:lstStyle/>
          <a:p>
            <a:r>
              <a:rPr lang="en-US" sz="2000" u="sng">
                <a:solidFill>
                  <a:srgbClr val="FF0000"/>
                </a:solidFill>
                <a:latin typeface=".VnBodoniH" pitchFamily="34" charset="0"/>
              </a:rPr>
              <a:t>Bµi 6. tr×nh bµy vµ trang trÝ bµn ¨n</a:t>
            </a:r>
          </a:p>
        </p:txBody>
      </p:sp>
      <p:sp>
        <p:nvSpPr>
          <p:cNvPr id="5" name="TextBox 4"/>
          <p:cNvSpPr txBox="1"/>
          <p:nvPr/>
        </p:nvSpPr>
        <p:spPr>
          <a:xfrm>
            <a:off x="313332" y="819150"/>
            <a:ext cx="2749535" cy="369332"/>
          </a:xfrm>
          <a:prstGeom prst="rect">
            <a:avLst/>
          </a:prstGeom>
          <a:noFill/>
        </p:spPr>
        <p:txBody>
          <a:bodyPr wrap="none" rtlCol="0">
            <a:spAutoFit/>
          </a:bodyPr>
          <a:lstStyle/>
          <a:p>
            <a:r>
              <a:rPr lang="en-US" b="1">
                <a:solidFill>
                  <a:srgbClr val="3B2BA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TRÌNH BÀY BÀN ĂN :</a:t>
            </a:r>
          </a:p>
        </p:txBody>
      </p:sp>
      <p:sp>
        <p:nvSpPr>
          <p:cNvPr id="6" name="TextBox 5"/>
          <p:cNvSpPr txBox="1"/>
          <p:nvPr/>
        </p:nvSpPr>
        <p:spPr>
          <a:xfrm>
            <a:off x="480600" y="1135618"/>
            <a:ext cx="3634200" cy="338554"/>
          </a:xfrm>
          <a:prstGeom prst="rect">
            <a:avLst/>
          </a:prstGeom>
          <a:noFill/>
        </p:spPr>
        <p:txBody>
          <a:bodyPr wrap="none" rtlCol="0">
            <a:spAutoFit/>
          </a:bodyPr>
          <a:lstStyle/>
          <a:p>
            <a:r>
              <a:rPr lang="en-US" sz="1600" b="1"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Đặt bàn ăn theo phong cách Việt Nam</a:t>
            </a:r>
          </a:p>
        </p:txBody>
      </p:sp>
      <p:sp>
        <p:nvSpPr>
          <p:cNvPr id="7" name="TextBox 6"/>
          <p:cNvSpPr txBox="1"/>
          <p:nvPr/>
        </p:nvSpPr>
        <p:spPr>
          <a:xfrm>
            <a:off x="628633" y="1352550"/>
            <a:ext cx="2146742" cy="786754"/>
          </a:xfrm>
          <a:prstGeom prst="rect">
            <a:avLst/>
          </a:prstGeom>
          <a:noFill/>
        </p:spPr>
        <p:txBody>
          <a:bodyPr wrap="none" rtlCol="0">
            <a:spAutoFit/>
          </a:bodyPr>
          <a:lstStyle/>
          <a:p>
            <a:pPr>
              <a:lnSpc>
                <a:spcPct val="150000"/>
              </a:lnSpc>
            </a:pPr>
            <a:r>
              <a:rPr lang="en-US" sz="1600" b="1" i="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Mỗi phần ăn gồm có</a:t>
            </a:r>
          </a:p>
          <a:p>
            <a:pPr>
              <a:lnSpc>
                <a:spcPct val="150000"/>
              </a:lnSpc>
            </a:pPr>
            <a:r>
              <a:rPr lang="en-US" sz="1600" b="1" i="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Cách trình bày</a:t>
            </a:r>
          </a:p>
        </p:txBody>
      </p:sp>
      <p:sp>
        <p:nvSpPr>
          <p:cNvPr id="8" name="Cloud Callout 7"/>
          <p:cNvSpPr/>
          <p:nvPr/>
        </p:nvSpPr>
        <p:spPr>
          <a:xfrm>
            <a:off x="4495800" y="2647950"/>
            <a:ext cx="4114800" cy="2209800"/>
          </a:xfrm>
          <a:prstGeom prst="cloudCallout">
            <a:avLst>
              <a:gd name="adj1" fmla="val 39087"/>
              <a:gd name="adj2" fmla="val 4006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200">
                <a:solidFill>
                  <a:srgbClr val="3B2BAF"/>
                </a:solidFill>
                <a:latin typeface=".VnAristote" pitchFamily="34" charset="0"/>
              </a:rPr>
              <a:t>? Em h·y cho biÕt c¸ch tr×nh bµy bµn ¨n ?</a:t>
            </a:r>
          </a:p>
        </p:txBody>
      </p:sp>
      <p:sp>
        <p:nvSpPr>
          <p:cNvPr id="9" name="TextBox 8"/>
          <p:cNvSpPr txBox="1"/>
          <p:nvPr/>
        </p:nvSpPr>
        <p:spPr>
          <a:xfrm>
            <a:off x="609600" y="2114550"/>
            <a:ext cx="7848600" cy="2535566"/>
          </a:xfrm>
          <a:prstGeom prst="rect">
            <a:avLst/>
          </a:prstGeom>
          <a:noFill/>
        </p:spPr>
        <p:txBody>
          <a:bodyPr wrap="square" rtlCol="0">
            <a:spAutoFit/>
          </a:bodyPr>
          <a:lstStyle/>
          <a:p>
            <a:pPr indent="285750">
              <a:lnSpc>
                <a:spcPct val="150000"/>
              </a:lnSpc>
              <a:buFont typeface="Wingdings" panose="05000000000000000000" pitchFamily="2" charset="2"/>
              <a:buChar char="v"/>
            </a:pPr>
            <a:r>
              <a:rPr lang="en-US">
                <a:latin typeface="Times New Roman" panose="02020603050405020304" pitchFamily="18" charset="0"/>
                <a:cs typeface="Times New Roman" panose="02020603050405020304" pitchFamily="18" charset="0"/>
              </a:rPr>
              <a:t>Trải khăn bàn</a:t>
            </a:r>
          </a:p>
          <a:p>
            <a:pPr indent="285750">
              <a:lnSpc>
                <a:spcPct val="150000"/>
              </a:lnSpc>
              <a:buFont typeface="Wingdings" panose="05000000000000000000" pitchFamily="2" charset="2"/>
              <a:buChar char="v"/>
            </a:pPr>
            <a:r>
              <a:rPr lang="en-US">
                <a:latin typeface="Times New Roman" panose="02020603050405020304" pitchFamily="18" charset="0"/>
                <a:cs typeface="Times New Roman" panose="02020603050405020304" pitchFamily="18" charset="0"/>
              </a:rPr>
              <a:t>Đặt đũa trên tay phải của bát</a:t>
            </a:r>
          </a:p>
          <a:p>
            <a:pPr marL="285750" indent="-285750">
              <a:lnSpc>
                <a:spcPct val="150000"/>
              </a:lnSpc>
              <a:buFont typeface="Wingdings" panose="05000000000000000000" pitchFamily="2" charset="2"/>
              <a:buChar char="v"/>
              <a:tabLst>
                <a:tab pos="285750" algn="l"/>
              </a:tabLst>
            </a:pPr>
            <a:r>
              <a:rPr lang="en-US">
                <a:latin typeface="Times New Roman" panose="02020603050405020304" pitchFamily="18" charset="0"/>
                <a:cs typeface="Times New Roman" panose="02020603050405020304" pitchFamily="18" charset="0"/>
              </a:rPr>
              <a:t>Khăn ăn đặt lên đĩa kê, úp bát lên khăn ăn (có thể xếp khăn theo hình bô hoa đặt trong bát hoặc cốc)</a:t>
            </a:r>
          </a:p>
          <a:p>
            <a:pPr indent="285750">
              <a:lnSpc>
                <a:spcPct val="150000"/>
              </a:lnSpc>
              <a:buFont typeface="Wingdings" panose="05000000000000000000" pitchFamily="2" charset="2"/>
              <a:buChar char="v"/>
            </a:pPr>
            <a:r>
              <a:rPr lang="en-US">
                <a:latin typeface="Times New Roman" panose="02020603050405020304" pitchFamily="18" charset="0"/>
                <a:cs typeface="Times New Roman" panose="02020603050405020304" pitchFamily="18" charset="0"/>
              </a:rPr>
              <a:t>Cốc nước đặt phía trước đầu đũa</a:t>
            </a:r>
          </a:p>
          <a:p>
            <a:pPr indent="285750">
              <a:lnSpc>
                <a:spcPct val="150000"/>
              </a:lnSpc>
              <a:buFont typeface="Wingdings" panose="05000000000000000000" pitchFamily="2" charset="2"/>
              <a:buChar char="v"/>
            </a:pPr>
            <a:r>
              <a:rPr lang="en-US">
                <a:latin typeface="Times New Roman" panose="02020603050405020304" pitchFamily="18" charset="0"/>
                <a:cs typeface="Times New Roman" panose="02020603050405020304" pitchFamily="18" charset="0"/>
              </a:rPr>
              <a:t>Bát nước chấm đặt phía trước bát cơm</a:t>
            </a:r>
          </a:p>
        </p:txBody>
      </p:sp>
      <p:sp>
        <p:nvSpPr>
          <p:cNvPr id="13" name="TextBox 12"/>
          <p:cNvSpPr txBox="1"/>
          <p:nvPr/>
        </p:nvSpPr>
        <p:spPr>
          <a:xfrm>
            <a:off x="4953000" y="1315819"/>
            <a:ext cx="36576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462280"/>
            <a:r>
              <a:rPr lang="en-US" b="1">
                <a:latin typeface="Times New Roman" panose="02020603050405020304" pitchFamily="18" charset="0"/>
                <a:cs typeface="Times New Roman" panose="02020603050405020304" pitchFamily="18" charset="0"/>
              </a:rPr>
              <a:t>Ở nhà em thường sắp xếp bàn ăn như thế nào ?</a:t>
            </a:r>
          </a:p>
        </p:txBody>
      </p:sp>
      <p:sp>
        <p:nvSpPr>
          <p:cNvPr id="14" name="TextBox 13"/>
          <p:cNvSpPr txBox="1"/>
          <p:nvPr/>
        </p:nvSpPr>
        <p:spPr>
          <a:xfrm>
            <a:off x="4800600" y="1123950"/>
            <a:ext cx="838200" cy="1015663"/>
          </a:xfrm>
          <a:prstGeom prst="rect">
            <a:avLst/>
          </a:prstGeom>
          <a:noFill/>
        </p:spPr>
        <p:txBody>
          <a:bodyPr wrap="square" rtlCol="0">
            <a:spAutoFit/>
            <a:scene3d>
              <a:camera prst="perspectiveHeroicExtremeLeftFacing"/>
              <a:lightRig rig="threePt" dir="t"/>
            </a:scene3d>
            <a:sp3d extrusionH="57150">
              <a:bevelT w="50800" h="38100" prst="riblet"/>
            </a:sp3d>
          </a:bodyPr>
          <a:lstStyle/>
          <a:p>
            <a:pPr algn="ctr"/>
            <a:r>
              <a:rPr lang="en-US" sz="6000" b="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60007" dist="200025" dir="15000000" sy="30000" kx="-1800000" algn="bl" rotWithShape="0">
                    <a:prstClr val="black">
                      <a:alpha val="32000"/>
                    </a:prstClr>
                  </a:outerShdw>
                </a:effectLst>
                <a:latin typeface=".VnBodoniH"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
                                            <p:txEl>
                                              <p:pRg st="1" end="1"/>
                                            </p:txEl>
                                          </p:spTgt>
                                        </p:tgtEl>
                                        <p:attrNameLst>
                                          <p:attrName>style.visibility</p:attrName>
                                        </p:attrNameLst>
                                      </p:cBhvr>
                                      <p:to>
                                        <p:strVal val="visible"/>
                                      </p:to>
                                    </p:set>
                                    <p:anim calcmode="discrete" valueType="clr">
                                      <p:cBhvr override="childStyle">
                                        <p:cTn id="7" dur="80"/>
                                        <p:tgtEl>
                                          <p:spTgt spid="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7">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xit" presetSubtype="10" fill="hold" grpId="1" nodeType="clickEffect">
                                  <p:stCondLst>
                                    <p:cond delay="0"/>
                                  </p:stCondLst>
                                  <p:childTnLst>
                                    <p:animEffect transition="out" filter="checkerboard(across)">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 calcmode="lin" valueType="num">
                                      <p:cBhvr additive="base">
                                        <p:cTn id="2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28" fill="hold">
                            <p:stCondLst>
                              <p:cond delay="500"/>
                            </p:stCondLst>
                            <p:childTnLst>
                              <p:par>
                                <p:cTn id="29" presetID="2" presetClass="entr" presetSubtype="1" fill="hold" grpId="0" nodeType="after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 calcmode="lin" valueType="num">
                                      <p:cBhvr additive="base">
                                        <p:cTn id="3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1" end="1"/>
                                            </p:txEl>
                                          </p:spTgt>
                                        </p:tgtEl>
                                        <p:attrNameLst>
                                          <p:attrName>ppt_y</p:attrName>
                                        </p:attrNameLst>
                                      </p:cBhvr>
                                      <p:tavLst>
                                        <p:tav tm="0">
                                          <p:val>
                                            <p:strVal val="0-#ppt_h/2"/>
                                          </p:val>
                                        </p:tav>
                                        <p:tav tm="100000">
                                          <p:val>
                                            <p:strVal val="#ppt_y"/>
                                          </p:val>
                                        </p:tav>
                                      </p:tavLst>
                                    </p:anim>
                                  </p:childTnLst>
                                </p:cTn>
                              </p:par>
                            </p:childTnLst>
                          </p:cTn>
                        </p:par>
                        <p:par>
                          <p:cTn id="33" fill="hold">
                            <p:stCondLst>
                              <p:cond delay="1000"/>
                            </p:stCondLst>
                            <p:childTnLst>
                              <p:par>
                                <p:cTn id="34" presetID="2" presetClass="entr" presetSubtype="1" fill="hold" grpId="0" nodeType="after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 calcmode="lin" valueType="num">
                                      <p:cBhvr additive="base">
                                        <p:cTn id="36"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
                                            <p:txEl>
                                              <p:pRg st="2" end="2"/>
                                            </p:txEl>
                                          </p:spTgt>
                                        </p:tgtEl>
                                        <p:attrNameLst>
                                          <p:attrName>ppt_y</p:attrName>
                                        </p:attrNameLst>
                                      </p:cBhvr>
                                      <p:tavLst>
                                        <p:tav tm="0">
                                          <p:val>
                                            <p:strVal val="0-#ppt_h/2"/>
                                          </p:val>
                                        </p:tav>
                                        <p:tav tm="100000">
                                          <p:val>
                                            <p:strVal val="#ppt_y"/>
                                          </p:val>
                                        </p:tav>
                                      </p:tavLst>
                                    </p:anim>
                                  </p:childTnLst>
                                </p:cTn>
                              </p:par>
                            </p:childTnLst>
                          </p:cTn>
                        </p:par>
                        <p:par>
                          <p:cTn id="38" fill="hold">
                            <p:stCondLst>
                              <p:cond delay="1500"/>
                            </p:stCondLst>
                            <p:childTnLst>
                              <p:par>
                                <p:cTn id="39" presetID="2" presetClass="entr" presetSubtype="1" fill="hold" grpId="0" nodeType="after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anim calcmode="lin" valueType="num">
                                      <p:cBhvr additive="base">
                                        <p:cTn id="4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3" end="3"/>
                                            </p:txEl>
                                          </p:spTgt>
                                        </p:tgtEl>
                                        <p:attrNameLst>
                                          <p:attrName>ppt_y</p:attrName>
                                        </p:attrNameLst>
                                      </p:cBhvr>
                                      <p:tavLst>
                                        <p:tav tm="0">
                                          <p:val>
                                            <p:strVal val="0-#ppt_h/2"/>
                                          </p:val>
                                        </p:tav>
                                        <p:tav tm="100000">
                                          <p:val>
                                            <p:strVal val="#ppt_y"/>
                                          </p:val>
                                        </p:tav>
                                      </p:tavLst>
                                    </p:anim>
                                  </p:childTnLst>
                                </p:cTn>
                              </p:par>
                            </p:childTnLst>
                          </p:cTn>
                        </p:par>
                        <p:par>
                          <p:cTn id="43" fill="hold">
                            <p:stCondLst>
                              <p:cond delay="2000"/>
                            </p:stCondLst>
                            <p:childTnLst>
                              <p:par>
                                <p:cTn id="44" presetID="2" presetClass="entr" presetSubtype="1" fill="hold" grpId="0" nodeType="afterEffect">
                                  <p:stCondLst>
                                    <p:cond delay="0"/>
                                  </p:stCondLst>
                                  <p:childTnLst>
                                    <p:set>
                                      <p:cBhvr>
                                        <p:cTn id="45" dur="1" fill="hold">
                                          <p:stCondLst>
                                            <p:cond delay="0"/>
                                          </p:stCondLst>
                                        </p:cTn>
                                        <p:tgtEl>
                                          <p:spTgt spid="9">
                                            <p:txEl>
                                              <p:pRg st="4" end="4"/>
                                            </p:txEl>
                                          </p:spTgt>
                                        </p:tgtEl>
                                        <p:attrNameLst>
                                          <p:attrName>style.visibility</p:attrName>
                                        </p:attrNameLst>
                                      </p:cBhvr>
                                      <p:to>
                                        <p:strVal val="visible"/>
                                      </p:to>
                                    </p:set>
                                    <p:anim calcmode="lin" valueType="num">
                                      <p:cBhvr additive="base">
                                        <p:cTn id="46"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9">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1" nodeType="clickEffect">
                                  <p:stCondLst>
                                    <p:cond delay="0"/>
                                  </p:stCondLst>
                                  <p:iterate type="lt">
                                    <p:tmPct val="0"/>
                                  </p:iterate>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childTnLst>
                          </p:cTn>
                        </p:par>
                        <p:par>
                          <p:cTn id="55" fill="hold">
                            <p:stCondLst>
                              <p:cond delay="500"/>
                            </p:stCondLst>
                            <p:childTnLst>
                              <p:par>
                                <p:cTn id="56" presetID="53" presetClass="entr" presetSubtype="16"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Effect transition="in" filter="fade">
                                      <p:cBhvr>
                                        <p:cTn id="60" dur="500"/>
                                        <p:tgtEl>
                                          <p:spTgt spid="13"/>
                                        </p:tgtEl>
                                      </p:cBhvr>
                                    </p:animEffect>
                                  </p:childTnLst>
                                </p:cTn>
                              </p:par>
                              <p:par>
                                <p:cTn id="61"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2" dur="1000" accel="50000" decel="50000" autoRev="1" fill="hold">
                                          <p:stCondLst>
                                            <p:cond delay="0"/>
                                          </p:stCondLst>
                                        </p:cTn>
                                        <p:tgtEl>
                                          <p:spTgt spid="14"/>
                                        </p:tgtEl>
                                        <p:attrNameLst>
                                          <p:attrName>ppt_x</p:attrName>
                                          <p:attrName>ppt_y</p:attrName>
                                        </p:attrNameLst>
                                      </p:cBhvr>
                                    </p:animMotion>
                                    <p:animRot by="1500000">
                                      <p:cBhvr>
                                        <p:cTn id="63" dur="500" fill="hold">
                                          <p:stCondLst>
                                            <p:cond delay="0"/>
                                          </p:stCondLst>
                                        </p:cTn>
                                        <p:tgtEl>
                                          <p:spTgt spid="14"/>
                                        </p:tgtEl>
                                        <p:attrNameLst>
                                          <p:attrName>r</p:attrName>
                                        </p:attrNameLst>
                                      </p:cBhvr>
                                    </p:animRot>
                                    <p:animRot by="-1500000">
                                      <p:cBhvr>
                                        <p:cTn id="64" dur="500" fill="hold">
                                          <p:stCondLst>
                                            <p:cond delay="500"/>
                                          </p:stCondLst>
                                        </p:cTn>
                                        <p:tgtEl>
                                          <p:spTgt spid="14"/>
                                        </p:tgtEl>
                                        <p:attrNameLst>
                                          <p:attrName>r</p:attrName>
                                        </p:attrNameLst>
                                      </p:cBhvr>
                                    </p:animRot>
                                    <p:animRot by="-1500000">
                                      <p:cBhvr>
                                        <p:cTn id="65" dur="500" fill="hold">
                                          <p:stCondLst>
                                            <p:cond delay="1000"/>
                                          </p:stCondLst>
                                        </p:cTn>
                                        <p:tgtEl>
                                          <p:spTgt spid="14"/>
                                        </p:tgtEl>
                                        <p:attrNameLst>
                                          <p:attrName>r</p:attrName>
                                        </p:attrNameLst>
                                      </p:cBhvr>
                                    </p:animRot>
                                    <p:animRot by="1500000">
                                      <p:cBhvr>
                                        <p:cTn id="66" dur="500" fill="hold">
                                          <p:stCondLst>
                                            <p:cond delay="15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uiExpand="1" build="p"/>
      <p:bldP spid="13" grpId="0" animBg="1"/>
      <p:bldP spid="14" grpId="0"/>
      <p:bldP spid="1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3961805"/>
            <a:ext cx="7162800" cy="438745"/>
          </a:xfrm>
          <a:prstGeom prst="ellipseRibbon2">
            <a:avLst>
              <a:gd name="adj1" fmla="val 25000"/>
              <a:gd name="adj2" fmla="val 64031"/>
              <a:gd name="adj3" fmla="val 12500"/>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b="1">
                <a:solidFill>
                  <a:srgbClr val="3B2BAF"/>
                </a:solidFill>
                <a:latin typeface="Times New Roman" panose="02020603050405020304" pitchFamily="18" charset="0"/>
                <a:cs typeface="Times New Roman" panose="02020603050405020304" pitchFamily="18" charset="0"/>
              </a:rPr>
              <a:t>BÀN ĂN THEO PHONG CÁCH VIỆT NAM</a:t>
            </a:r>
          </a:p>
        </p:txBody>
      </p:sp>
      <p:pic>
        <p:nvPicPr>
          <p:cNvPr id="5" name="Picture 4" descr="BAN AN VIET.jpg"/>
          <p:cNvPicPr>
            <a:picLocks noChangeAspect="1"/>
          </p:cNvPicPr>
          <p:nvPr/>
        </p:nvPicPr>
        <p:blipFill>
          <a:blip r:embed="rId2"/>
          <a:srcRect l="3704" t="2777"/>
          <a:stretch>
            <a:fillRect/>
          </a:stretch>
        </p:blipFill>
        <p:spPr>
          <a:xfrm>
            <a:off x="304800" y="761405"/>
            <a:ext cx="3962400" cy="2667000"/>
          </a:xfrm>
          <a:prstGeom prst="rect">
            <a:avLst/>
          </a:prstGeom>
        </p:spPr>
      </p:pic>
      <p:pic>
        <p:nvPicPr>
          <p:cNvPr id="6" name="Picture 5" descr="50926910_binh_hoa_thap_-_anh_Tuong_Huy.JPG"/>
          <p:cNvPicPr>
            <a:picLocks noChangeAspect="1"/>
          </p:cNvPicPr>
          <p:nvPr/>
        </p:nvPicPr>
        <p:blipFill>
          <a:blip r:embed="rId3"/>
          <a:srcRect t="12889"/>
          <a:stretch>
            <a:fillRect/>
          </a:stretch>
        </p:blipFill>
        <p:spPr>
          <a:xfrm>
            <a:off x="4619485" y="761405"/>
            <a:ext cx="4143515" cy="25749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TextBox 2"/>
          <p:cNvSpPr txBox="1"/>
          <p:nvPr/>
        </p:nvSpPr>
        <p:spPr>
          <a:xfrm>
            <a:off x="1381864" y="133350"/>
            <a:ext cx="6380273" cy="400110"/>
          </a:xfrm>
          <a:prstGeom prst="rect">
            <a:avLst/>
          </a:prstGeom>
          <a:noFill/>
        </p:spPr>
        <p:txBody>
          <a:bodyPr wrap="none" rtlCol="0">
            <a:spAutoFit/>
          </a:bodyPr>
          <a:lstStyle/>
          <a:p>
            <a:r>
              <a:rPr lang="en-US" sz="2000" u="sng">
                <a:solidFill>
                  <a:srgbClr val="FF0000"/>
                </a:solidFill>
                <a:latin typeface=".VnBodoniH" pitchFamily="34" charset="0"/>
              </a:rPr>
              <a:t>Bµi 6. tr×nh bµy vµ trang trÝ bµn ¨n</a:t>
            </a:r>
          </a:p>
        </p:txBody>
      </p:sp>
      <p:sp>
        <p:nvSpPr>
          <p:cNvPr id="4" name="TextBox 3"/>
          <p:cNvSpPr txBox="1"/>
          <p:nvPr/>
        </p:nvSpPr>
        <p:spPr>
          <a:xfrm>
            <a:off x="313332" y="742950"/>
            <a:ext cx="2749535" cy="369332"/>
          </a:xfrm>
          <a:prstGeom prst="rect">
            <a:avLst/>
          </a:prstGeom>
          <a:noFill/>
        </p:spPr>
        <p:txBody>
          <a:bodyPr wrap="none" rtlCol="0">
            <a:spAutoFit/>
          </a:bodyPr>
          <a:lstStyle/>
          <a:p>
            <a:r>
              <a:rPr lang="en-US"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TRÌNH BÀY BÀN ĂN :</a:t>
            </a:r>
          </a:p>
        </p:txBody>
      </p:sp>
      <p:sp>
        <p:nvSpPr>
          <p:cNvPr id="5" name="TextBox 4"/>
          <p:cNvSpPr txBox="1"/>
          <p:nvPr/>
        </p:nvSpPr>
        <p:spPr>
          <a:xfrm>
            <a:off x="480600" y="1022996"/>
            <a:ext cx="3877985" cy="786754"/>
          </a:xfrm>
          <a:prstGeom prst="rect">
            <a:avLst/>
          </a:prstGeom>
          <a:noFill/>
        </p:spPr>
        <p:txBody>
          <a:bodyPr wrap="none" rtlCol="0">
            <a:spAutoFit/>
          </a:bodyPr>
          <a:lstStyle/>
          <a:p>
            <a:pPr>
              <a:lnSpc>
                <a:spcPct val="150000"/>
              </a:lnSpc>
            </a:pPr>
            <a:r>
              <a:rPr lang="en-US" sz="1600" b="1" i="1">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Đặt bàn ăn theo phong cách Việt Nam</a:t>
            </a:r>
          </a:p>
          <a:p>
            <a:pPr>
              <a:lnSpc>
                <a:spcPct val="150000"/>
              </a:lnSpc>
            </a:pPr>
            <a:r>
              <a:rPr lang="en-US" sz="1600" b="1" i="1">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Đặt bàn ăn theo phong cách phương Tây</a:t>
            </a:r>
          </a:p>
        </p:txBody>
      </p:sp>
      <p:sp>
        <p:nvSpPr>
          <p:cNvPr id="6" name="TextBox 5"/>
          <p:cNvSpPr txBox="1"/>
          <p:nvPr/>
        </p:nvSpPr>
        <p:spPr>
          <a:xfrm>
            <a:off x="685800" y="1852196"/>
            <a:ext cx="2186817" cy="338554"/>
          </a:xfrm>
          <a:prstGeom prst="rect">
            <a:avLst/>
          </a:prstGeom>
          <a:noFill/>
        </p:spPr>
        <p:txBody>
          <a:bodyPr wrap="none" rtlCol="0">
            <a:spAutoFit/>
          </a:bodyPr>
          <a:lstStyle/>
          <a:p>
            <a:r>
              <a:rPr lang="en-US" sz="1600" b="1" i="1">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Mỗi bàn ăn gồm có :</a:t>
            </a:r>
          </a:p>
        </p:txBody>
      </p:sp>
      <p:sp>
        <p:nvSpPr>
          <p:cNvPr id="7" name="Rectangle 4"/>
          <p:cNvSpPr txBox="1">
            <a:spLocks noChangeArrowheads="1"/>
          </p:cNvSpPr>
          <p:nvPr/>
        </p:nvSpPr>
        <p:spPr bwMode="auto">
          <a:xfrm>
            <a:off x="533400" y="2952750"/>
            <a:ext cx="2743200" cy="2133600"/>
          </a:xfrm>
          <a:prstGeom prst="rect">
            <a:avLst/>
          </a:prstGeom>
          <a:noFill/>
          <a:ln>
            <a:miter lim="800000"/>
          </a:ln>
        </p:spPr>
        <p:txBody>
          <a:bodyPr vert="horz" wrap="square" lIns="91440" tIns="45720" rIns="91440" bIns="45720" numCol="1" anchor="t" anchorCtr="0" compatLnSpc="1"/>
          <a:lstStyle/>
          <a:p>
            <a:pPr marL="342900" marR="0" lvl="0" indent="-342900" algn="l" defTabSz="914400" rtl="0" eaLnBrk="1" fontAlgn="auto" latinLnBrk="0" hangingPunct="1">
              <a:spcBef>
                <a:spcPct val="20000"/>
              </a:spcBef>
              <a:spcAft>
                <a:spcPts val="0"/>
              </a:spcAft>
              <a:buClrTx/>
              <a:buSzTx/>
              <a:buFontTx/>
              <a:buNone/>
              <a:defRPr/>
            </a:pPr>
            <a:r>
              <a:rPr kumimoji="0" lang="en-US" sz="1600" b="1"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 Đĩa ăn</a:t>
            </a:r>
          </a:p>
          <a:p>
            <a:pPr marL="342900" marR="0" lvl="0" indent="-342900" algn="l" defTabSz="914400" rtl="0" eaLnBrk="1" fontAlgn="auto" latinLnBrk="0" hangingPunct="1">
              <a:spcBef>
                <a:spcPct val="20000"/>
              </a:spcBef>
              <a:spcAft>
                <a:spcPts val="0"/>
              </a:spcAft>
              <a:buClrTx/>
              <a:buSzTx/>
              <a:buFontTx/>
              <a:buNone/>
              <a:defRPr/>
            </a:pPr>
            <a:r>
              <a:rPr kumimoji="0" lang="en-US" sz="1600" b="1"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 Dao</a:t>
            </a:r>
          </a:p>
          <a:p>
            <a:pPr marL="342900" marR="0" lvl="0" indent="-342900" algn="l" defTabSz="914400" rtl="0" eaLnBrk="1" fontAlgn="auto" latinLnBrk="0" hangingPunct="1">
              <a:spcBef>
                <a:spcPct val="20000"/>
              </a:spcBef>
              <a:spcAft>
                <a:spcPts val="0"/>
              </a:spcAft>
              <a:buClrTx/>
              <a:buSzTx/>
              <a:buFontTx/>
              <a:buNone/>
              <a:defRPr/>
            </a:pPr>
            <a:r>
              <a:rPr kumimoji="0" lang="en-US" sz="1600" b="1"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 Dĩa (nĩa)</a:t>
            </a:r>
          </a:p>
          <a:p>
            <a:pPr marL="342900" marR="0" lvl="0" indent="-342900" algn="l" defTabSz="914400" rtl="0" eaLnBrk="1" fontAlgn="auto" latinLnBrk="0" hangingPunct="1">
              <a:spcBef>
                <a:spcPct val="20000"/>
              </a:spcBef>
              <a:spcAft>
                <a:spcPts val="0"/>
              </a:spcAft>
              <a:buClrTx/>
              <a:buSzTx/>
              <a:buFontTx/>
              <a:buNone/>
              <a:defRPr/>
            </a:pPr>
            <a:r>
              <a:rPr kumimoji="0" lang="en-US" sz="1600" b="1"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 Thìa</a:t>
            </a:r>
          </a:p>
          <a:p>
            <a:pPr marL="342900" marR="0" lvl="0" indent="-342900" algn="l" defTabSz="914400" rtl="0" eaLnBrk="1" fontAlgn="auto" latinLnBrk="0" hangingPunct="1">
              <a:spcBef>
                <a:spcPct val="20000"/>
              </a:spcBef>
              <a:spcAft>
                <a:spcPts val="0"/>
              </a:spcAft>
              <a:buClrTx/>
              <a:buSzTx/>
              <a:buFontTx/>
              <a:buNone/>
              <a:defRPr/>
            </a:pPr>
            <a:r>
              <a:rPr kumimoji="0" lang="en-US" sz="1600" b="1"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 Đồ gác dao, thìa (nếu có)</a:t>
            </a:r>
          </a:p>
          <a:p>
            <a:pPr marL="342900" marR="0" lvl="0" indent="-342900" algn="l" defTabSz="914400" rtl="0" eaLnBrk="1" fontAlgn="auto" latinLnBrk="0" hangingPunct="1">
              <a:spcBef>
                <a:spcPct val="20000"/>
              </a:spcBef>
              <a:spcAft>
                <a:spcPts val="0"/>
              </a:spcAft>
              <a:buClrTx/>
              <a:buSzTx/>
              <a:buFontTx/>
              <a:buNone/>
              <a:defRPr/>
            </a:pPr>
            <a:r>
              <a:rPr kumimoji="0" lang="en-US" sz="1600" b="1"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 Cốc nước, li rượu</a:t>
            </a:r>
          </a:p>
          <a:p>
            <a:pPr marL="342900" marR="0" lvl="0" indent="-342900" algn="l" defTabSz="914400" rtl="0" eaLnBrk="1" fontAlgn="auto" latinLnBrk="0" hangingPunct="1">
              <a:spcBef>
                <a:spcPct val="20000"/>
              </a:spcBef>
              <a:spcAft>
                <a:spcPts val="0"/>
              </a:spcAft>
              <a:buClrTx/>
              <a:buSzTx/>
              <a:buFontTx/>
              <a:buNone/>
              <a:defRPr/>
            </a:pPr>
            <a:r>
              <a:rPr kumimoji="0" lang="en-US" sz="1600" b="1"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 Khăn ăn.</a:t>
            </a:r>
          </a:p>
          <a:p>
            <a:pPr marL="342900" marR="0" lvl="0" indent="-342900" algn="l" defTabSz="914400" rtl="0" eaLnBrk="1" fontAlgn="auto" latinLnBrk="0" hangingPunct="1">
              <a:spcBef>
                <a:spcPct val="20000"/>
              </a:spcBef>
              <a:spcAft>
                <a:spcPts val="0"/>
              </a:spcAft>
              <a:buClrTx/>
              <a:buSzTx/>
              <a:buFont typeface="Arial" panose="020B0604020202020204" pitchFamily="34" charset="0"/>
              <a:buChar char="•"/>
              <a:defRPr/>
            </a:pPr>
            <a:endParaRPr kumimoji="0" lang="en-US" b="1" i="0" u="none" strike="noStrike" kern="1200" cap="none" spc="0" normalizeH="0" baseline="0" noProof="0">
              <a:ln>
                <a:noFill/>
              </a:ln>
              <a:solidFill>
                <a:schemeClr val="bg1"/>
              </a:solidFill>
              <a:effectLst/>
              <a:uLnTx/>
              <a:uFillTx/>
              <a:latin typeface="+mn-lt"/>
              <a:ea typeface="+mn-ea"/>
              <a:cs typeface="+mn-cs"/>
            </a:endParaRPr>
          </a:p>
        </p:txBody>
      </p:sp>
      <p:sp>
        <p:nvSpPr>
          <p:cNvPr id="8" name="TextBox 7"/>
          <p:cNvSpPr txBox="1"/>
          <p:nvPr/>
        </p:nvSpPr>
        <p:spPr>
          <a:xfrm>
            <a:off x="457200" y="2114550"/>
            <a:ext cx="4191000" cy="923330"/>
          </a:xfrm>
          <a:prstGeom prst="rect">
            <a:avLst/>
          </a:prstGeom>
          <a:noFill/>
        </p:spPr>
        <p:txBody>
          <a:bodyPr wrap="square" rtlCol="0">
            <a:spAutoFit/>
          </a:bodyPr>
          <a:lstStyle/>
          <a:p>
            <a:r>
              <a:rPr lang="en-US">
                <a:solidFill>
                  <a:srgbClr val="FFFF00"/>
                </a:solidFill>
                <a:latin typeface=".VnAristote" pitchFamily="34" charset="0"/>
              </a:rPr>
              <a:t>? Em h·y quan s¸t h×nh bªn vµ cho biÕt trªn bµn ¨n cña ph­¬ng T©y mçi phÇn ¨n gåm nh÷ng dông cô nµo?</a:t>
            </a:r>
          </a:p>
        </p:txBody>
      </p:sp>
      <p:pic>
        <p:nvPicPr>
          <p:cNvPr id="9" name="Picture 5" descr="http://naungon.com/mon-ngon-de-lam/images/image/A%20vao%20bep/5/banan.jpg"/>
          <p:cNvPicPr>
            <a:picLocks noChangeAspect="1" noChangeArrowheads="1"/>
          </p:cNvPicPr>
          <p:nvPr/>
        </p:nvPicPr>
        <p:blipFill>
          <a:blip r:embed="rId3" r:link="rId4"/>
          <a:srcRect/>
          <a:stretch>
            <a:fillRect/>
          </a:stretch>
        </p:blipFill>
        <p:spPr bwMode="auto">
          <a:xfrm>
            <a:off x="4800600" y="1047750"/>
            <a:ext cx="3886200" cy="353290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5">
                                            <p:txEl>
                                              <p:pRg st="1" end="1"/>
                                            </p:txEl>
                                          </p:spTgt>
                                        </p:tgtEl>
                                        <p:attrNameLst>
                                          <p:attrName>style.visibility</p:attrName>
                                        </p:attrNameLst>
                                      </p:cBhvr>
                                      <p:to>
                                        <p:strVal val="visible"/>
                                      </p:to>
                                    </p:set>
                                    <p:anim calcmode="discrete" valueType="clr">
                                      <p:cBhvr override="childStyle">
                                        <p:cTn id="7" dur="80"/>
                                        <p:tgtEl>
                                          <p:spTgt spid="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from="(-#ppt_w/2)" to="(#ppt_x)" calcmode="lin" valueType="num">
                                      <p:cBhvr>
                                        <p:cTn id="14" dur="600" fill="hold">
                                          <p:stCondLst>
                                            <p:cond delay="0"/>
                                          </p:stCondLst>
                                        </p:cTn>
                                        <p:tgtEl>
                                          <p:spTgt spid="6"/>
                                        </p:tgtEl>
                                        <p:attrNameLst>
                                          <p:attrName>ppt_x</p:attrName>
                                        </p:attrNameLst>
                                      </p:cBhvr>
                                    </p:anim>
                                    <p:anim from="0" to="-1.0" calcmode="lin" valueType="num">
                                      <p:cBhvr>
                                        <p:cTn id="15" dur="200" decel="50000" autoRev="1" fill="hold">
                                          <p:stCondLst>
                                            <p:cond delay="600"/>
                                          </p:stCondLst>
                                        </p:cTn>
                                        <p:tgtEl>
                                          <p:spTgt spid="6"/>
                                        </p:tgtEl>
                                        <p:attrNameLst>
                                          <p:attrName>xshear</p:attrName>
                                        </p:attrNameLst>
                                      </p:cBhvr>
                                    </p:anim>
                                    <p:animScale>
                                      <p:cBhvr>
                                        <p:cTn id="16" dur="200" decel="100000" autoRev="1" fill="hold">
                                          <p:stCondLst>
                                            <p:cond delay="600"/>
                                          </p:stCondLst>
                                        </p:cTn>
                                        <p:tgtEl>
                                          <p:spTgt spid="6"/>
                                        </p:tgtEl>
                                      </p:cBhvr>
                                      <p:from x="100000" y="100000"/>
                                      <p:to x="80000" y="100000"/>
                                    </p:animScale>
                                    <p:anim by="(#ppt_h/3+#ppt_w*0.1)" calcmode="lin" valueType="num">
                                      <p:cBhvr additive="sum">
                                        <p:cTn id="17" dur="200" decel="100000" autoRev="1" fill="hold">
                                          <p:stCondLst>
                                            <p:cond delay="600"/>
                                          </p:stCondLst>
                                        </p:cTn>
                                        <p:tgtEl>
                                          <p:spTgt spid="6"/>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8"/>
                                        </p:tgtEl>
                                        <p:attrNameLst>
                                          <p:attrName>style.visibility</p:attrName>
                                        </p:attrNameLst>
                                      </p:cBhvr>
                                      <p:to>
                                        <p:strVal val="visible"/>
                                      </p:to>
                                    </p:set>
                                    <p:anim calcmode="discrete" valueType="clr">
                                      <p:cBhvr override="childStyle">
                                        <p:cTn id="22"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8"/>
                                        </p:tgtEl>
                                        <p:attrNameLst>
                                          <p:attrName>fillcolor</p:attrName>
                                        </p:attrNameLst>
                                      </p:cBhvr>
                                      <p:tavLst>
                                        <p:tav tm="0">
                                          <p:val>
                                            <p:clrVal>
                                              <a:schemeClr val="accent2"/>
                                            </p:clrVal>
                                          </p:val>
                                        </p:tav>
                                        <p:tav tm="50000">
                                          <p:val>
                                            <p:clrVal>
                                              <a:schemeClr val="hlink"/>
                                            </p:clrVal>
                                          </p:val>
                                        </p:tav>
                                      </p:tavLst>
                                    </p:anim>
                                    <p:set>
                                      <p:cBhvr>
                                        <p:cTn id="24" dur="80"/>
                                        <p:tgtEl>
                                          <p:spTgt spid="8"/>
                                        </p:tgtEl>
                                        <p:attrNameLst>
                                          <p:attrName>fill.type</p:attrName>
                                        </p:attrNameLst>
                                      </p:cBhvr>
                                      <p:to>
                                        <p:strVal val="solid"/>
                                      </p:to>
                                    </p:se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anim calcmode="lin" valueType="num">
                                      <p:cBhvr>
                                        <p:cTn id="3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0" end="0"/>
                                            </p:txEl>
                                          </p:spTgt>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fade">
                                      <p:cBhvr>
                                        <p:cTn id="39" dur="1000"/>
                                        <p:tgtEl>
                                          <p:spTgt spid="7">
                                            <p:txEl>
                                              <p:pRg st="1" end="1"/>
                                            </p:txEl>
                                          </p:spTgt>
                                        </p:tgtEl>
                                      </p:cBhvr>
                                    </p:animEffect>
                                    <p:anim calcmode="lin" valueType="num">
                                      <p:cBhvr>
                                        <p:cTn id="4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1" end="1"/>
                                            </p:txEl>
                                          </p:spTgt>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7">
                                            <p:txEl>
                                              <p:pRg st="2" end="2"/>
                                            </p:txEl>
                                          </p:spTgt>
                                        </p:tgtEl>
                                        <p:attrNameLst>
                                          <p:attrName>style.visibility</p:attrName>
                                        </p:attrNameLst>
                                      </p:cBhvr>
                                      <p:to>
                                        <p:strVal val="visible"/>
                                      </p:to>
                                    </p:set>
                                    <p:animEffect transition="in" filter="fade">
                                      <p:cBhvr>
                                        <p:cTn id="44" dur="1000"/>
                                        <p:tgtEl>
                                          <p:spTgt spid="7">
                                            <p:txEl>
                                              <p:pRg st="2" end="2"/>
                                            </p:txEl>
                                          </p:spTgt>
                                        </p:tgtEl>
                                      </p:cBhvr>
                                    </p:animEffect>
                                    <p:anim calcmode="lin" valueType="num">
                                      <p:cBhvr>
                                        <p:cTn id="4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7">
                                            <p:txEl>
                                              <p:pRg st="2" end="2"/>
                                            </p:txEl>
                                          </p:spTgt>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Effect transition="in" filter="fade">
                                      <p:cBhvr>
                                        <p:cTn id="49" dur="1000"/>
                                        <p:tgtEl>
                                          <p:spTgt spid="7">
                                            <p:txEl>
                                              <p:pRg st="3" end="3"/>
                                            </p:txEl>
                                          </p:spTgt>
                                        </p:tgtEl>
                                      </p:cBhvr>
                                    </p:animEffect>
                                    <p:anim calcmode="lin" valueType="num">
                                      <p:cBhvr>
                                        <p:cTn id="5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3" end="3"/>
                                            </p:txEl>
                                          </p:spTgt>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7">
                                            <p:txEl>
                                              <p:pRg st="4" end="4"/>
                                            </p:txEl>
                                          </p:spTgt>
                                        </p:tgtEl>
                                        <p:attrNameLst>
                                          <p:attrName>style.visibility</p:attrName>
                                        </p:attrNameLst>
                                      </p:cBhvr>
                                      <p:to>
                                        <p:strVal val="visible"/>
                                      </p:to>
                                    </p:set>
                                    <p:animEffect transition="in" filter="fade">
                                      <p:cBhvr>
                                        <p:cTn id="54" dur="1000"/>
                                        <p:tgtEl>
                                          <p:spTgt spid="7">
                                            <p:txEl>
                                              <p:pRg st="4" end="4"/>
                                            </p:txEl>
                                          </p:spTgt>
                                        </p:tgtEl>
                                      </p:cBhvr>
                                    </p:animEffect>
                                    <p:anim calcmode="lin" valueType="num">
                                      <p:cBhvr>
                                        <p:cTn id="5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7">
                                            <p:txEl>
                                              <p:pRg st="4" end="4"/>
                                            </p:txEl>
                                          </p:spTgt>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7">
                                            <p:txEl>
                                              <p:pRg st="5" end="5"/>
                                            </p:txEl>
                                          </p:spTgt>
                                        </p:tgtEl>
                                        <p:attrNameLst>
                                          <p:attrName>style.visibility</p:attrName>
                                        </p:attrNameLst>
                                      </p:cBhvr>
                                      <p:to>
                                        <p:strVal val="visible"/>
                                      </p:to>
                                    </p:set>
                                    <p:animEffect transition="in" filter="fade">
                                      <p:cBhvr>
                                        <p:cTn id="59" dur="1000"/>
                                        <p:tgtEl>
                                          <p:spTgt spid="7">
                                            <p:txEl>
                                              <p:pRg st="5" end="5"/>
                                            </p:txEl>
                                          </p:spTgt>
                                        </p:tgtEl>
                                      </p:cBhvr>
                                    </p:animEffect>
                                    <p:anim calcmode="lin" valueType="num">
                                      <p:cBhvr>
                                        <p:cTn id="60"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61" dur="1000" fill="hold"/>
                                        <p:tgtEl>
                                          <p:spTgt spid="7">
                                            <p:txEl>
                                              <p:pRg st="5" end="5"/>
                                            </p:txEl>
                                          </p:spTgt>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7">
                                            <p:txEl>
                                              <p:pRg st="6" end="6"/>
                                            </p:txEl>
                                          </p:spTgt>
                                        </p:tgtEl>
                                        <p:attrNameLst>
                                          <p:attrName>style.visibility</p:attrName>
                                        </p:attrNameLst>
                                      </p:cBhvr>
                                      <p:to>
                                        <p:strVal val="visible"/>
                                      </p:to>
                                    </p:set>
                                    <p:animEffect transition="in" filter="fade">
                                      <p:cBhvr>
                                        <p:cTn id="64" dur="1000"/>
                                        <p:tgtEl>
                                          <p:spTgt spid="7">
                                            <p:txEl>
                                              <p:pRg st="6" end="6"/>
                                            </p:txEl>
                                          </p:spTgt>
                                        </p:tgtEl>
                                      </p:cBhvr>
                                    </p:animEffect>
                                    <p:anim calcmode="lin" valueType="num">
                                      <p:cBhvr>
                                        <p:cTn id="65"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66"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ec-cuoi-vintage-trong-nha-marry-gala-royale-14.jpg"/>
          <p:cNvPicPr>
            <a:picLocks noChangeAspect="1"/>
          </p:cNvPicPr>
          <p:nvPr/>
        </p:nvPicPr>
        <p:blipFill>
          <a:blip r:embed="rId2"/>
          <a:stretch>
            <a:fillRect/>
          </a:stretch>
        </p:blipFill>
        <p:spPr>
          <a:xfrm>
            <a:off x="286341" y="93444"/>
            <a:ext cx="3828459" cy="2554506"/>
          </a:xfrm>
          <a:prstGeom prst="rect">
            <a:avLst/>
          </a:prstGeom>
        </p:spPr>
      </p:pic>
      <p:pic>
        <p:nvPicPr>
          <p:cNvPr id="4" name="Picture 3" descr="95195bac0636f0.img.jpg"/>
          <p:cNvPicPr>
            <a:picLocks noChangeAspect="1"/>
          </p:cNvPicPr>
          <p:nvPr/>
        </p:nvPicPr>
        <p:blipFill>
          <a:blip r:embed="rId3"/>
          <a:srcRect l="4720" t="14274" r="7343" b="2366"/>
          <a:stretch>
            <a:fillRect/>
          </a:stretch>
        </p:blipFill>
        <p:spPr>
          <a:xfrm>
            <a:off x="4495800" y="133350"/>
            <a:ext cx="4267200" cy="2502877"/>
          </a:xfrm>
          <a:prstGeom prst="rect">
            <a:avLst/>
          </a:prstGeom>
        </p:spPr>
      </p:pic>
      <p:pic>
        <p:nvPicPr>
          <p:cNvPr id="5" name="Picture 4" descr="trang_tri_hoa_ban_tiec_theo_phong_cach_phuong_tay20130820223408.jpg"/>
          <p:cNvPicPr>
            <a:picLocks noChangeAspect="1"/>
          </p:cNvPicPr>
          <p:nvPr/>
        </p:nvPicPr>
        <p:blipFill>
          <a:blip r:embed="rId4"/>
          <a:srcRect l="1695" t="36070" r="5085"/>
          <a:stretch>
            <a:fillRect/>
          </a:stretch>
        </p:blipFill>
        <p:spPr>
          <a:xfrm>
            <a:off x="2362200" y="2724150"/>
            <a:ext cx="4191000" cy="231084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extBox 1"/>
          <p:cNvSpPr txBox="1"/>
          <p:nvPr/>
        </p:nvSpPr>
        <p:spPr>
          <a:xfrm>
            <a:off x="1381864" y="133350"/>
            <a:ext cx="6380273" cy="400110"/>
          </a:xfrm>
          <a:prstGeom prst="rect">
            <a:avLst/>
          </a:prstGeom>
          <a:noFill/>
        </p:spPr>
        <p:txBody>
          <a:bodyPr wrap="none" rtlCol="0">
            <a:spAutoFit/>
          </a:bodyPr>
          <a:lstStyle/>
          <a:p>
            <a:r>
              <a:rPr lang="en-US" sz="2000" u="sng">
                <a:solidFill>
                  <a:srgbClr val="FF0000"/>
                </a:solidFill>
                <a:latin typeface=".VnBodoniH" pitchFamily="34" charset="0"/>
              </a:rPr>
              <a:t>Bµi 6. tr×nh bµy vµ trang trÝ bµn ¨n</a:t>
            </a:r>
          </a:p>
        </p:txBody>
      </p:sp>
      <p:sp>
        <p:nvSpPr>
          <p:cNvPr id="3" name="TextBox 2"/>
          <p:cNvSpPr txBox="1"/>
          <p:nvPr/>
        </p:nvSpPr>
        <p:spPr>
          <a:xfrm>
            <a:off x="313332" y="742950"/>
            <a:ext cx="2749535" cy="369332"/>
          </a:xfrm>
          <a:prstGeom prst="rect">
            <a:avLst/>
          </a:prstGeom>
          <a:noFill/>
        </p:spPr>
        <p:txBody>
          <a:bodyPr wrap="none" rtlCol="0">
            <a:spAutoFit/>
          </a:bodyPr>
          <a:lstStyle/>
          <a:p>
            <a:r>
              <a:rPr lang="en-US"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TRÌNH BÀY BÀN ĂN :</a:t>
            </a:r>
          </a:p>
        </p:txBody>
      </p:sp>
      <p:sp>
        <p:nvSpPr>
          <p:cNvPr id="4" name="TextBox 3"/>
          <p:cNvSpPr txBox="1"/>
          <p:nvPr/>
        </p:nvSpPr>
        <p:spPr>
          <a:xfrm>
            <a:off x="480600" y="1022996"/>
            <a:ext cx="3877985" cy="786754"/>
          </a:xfrm>
          <a:prstGeom prst="rect">
            <a:avLst/>
          </a:prstGeom>
          <a:noFill/>
        </p:spPr>
        <p:txBody>
          <a:bodyPr wrap="none" rtlCol="0">
            <a:spAutoFit/>
          </a:bodyPr>
          <a:lstStyle/>
          <a:p>
            <a:pPr>
              <a:lnSpc>
                <a:spcPct val="150000"/>
              </a:lnSpc>
            </a:pPr>
            <a:r>
              <a:rPr lang="en-US" sz="1600" b="1" i="1">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Đặt bàn ăn theo phong cách Việt Nam</a:t>
            </a:r>
          </a:p>
          <a:p>
            <a:pPr>
              <a:lnSpc>
                <a:spcPct val="150000"/>
              </a:lnSpc>
            </a:pPr>
            <a:r>
              <a:rPr lang="en-US" sz="1600" b="1" i="1">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Đặt bàn ăn theo phong cách phương Tây</a:t>
            </a:r>
          </a:p>
        </p:txBody>
      </p:sp>
      <p:sp>
        <p:nvSpPr>
          <p:cNvPr id="5" name="TextBox 4"/>
          <p:cNvSpPr txBox="1"/>
          <p:nvPr/>
        </p:nvSpPr>
        <p:spPr>
          <a:xfrm>
            <a:off x="685800" y="1733550"/>
            <a:ext cx="2084225" cy="786754"/>
          </a:xfrm>
          <a:prstGeom prst="rect">
            <a:avLst/>
          </a:prstGeom>
          <a:noFill/>
        </p:spPr>
        <p:txBody>
          <a:bodyPr wrap="none" rtlCol="0">
            <a:spAutoFit/>
          </a:bodyPr>
          <a:lstStyle/>
          <a:p>
            <a:pPr>
              <a:lnSpc>
                <a:spcPct val="150000"/>
              </a:lnSpc>
            </a:pPr>
            <a:r>
              <a:rPr lang="en-US" sz="1600" b="1" i="1">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Mỗi bàn ăn gồm có </a:t>
            </a:r>
          </a:p>
          <a:p>
            <a:pPr>
              <a:lnSpc>
                <a:spcPct val="150000"/>
              </a:lnSpc>
            </a:pPr>
            <a:r>
              <a:rPr lang="en-US" sz="1600" b="1" i="1">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Cách trình bày</a:t>
            </a:r>
          </a:p>
        </p:txBody>
      </p:sp>
      <p:sp>
        <p:nvSpPr>
          <p:cNvPr id="6" name="TextBox 5"/>
          <p:cNvSpPr txBox="1"/>
          <p:nvPr/>
        </p:nvSpPr>
        <p:spPr>
          <a:xfrm>
            <a:off x="4876800" y="3333750"/>
            <a:ext cx="3810000" cy="1405533"/>
          </a:xfrm>
          <a:prstGeom prst="cloudCallout">
            <a:avLst>
              <a:gd name="adj1" fmla="val 30059"/>
              <a:gd name="adj2" fmla="val 46040"/>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solidFill>
                  <a:srgbClr val="FF0000"/>
                </a:solidFill>
                <a:latin typeface=".VnAristote" pitchFamily="34" charset="0"/>
              </a:rPr>
              <a:t>?  Em h·y cho biÕt bµn ¨n cña ph­¬ng T©y ®­îc tr×nh bµy nh­ thÕ nµo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1358</Words>
  <Application>Microsoft Office PowerPoint</Application>
  <PresentationFormat>On-screen Show (16:9)</PresentationFormat>
  <Paragraphs>120</Paragraphs>
  <Slides>20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.VnAristote</vt:lpstr>
      <vt:lpstr>.VnBlack</vt:lpstr>
      <vt:lpstr>.VnBodoni</vt:lpstr>
      <vt:lpstr>.VnBodoniH</vt:lpstr>
      <vt:lpstr>Arial</vt:lpstr>
      <vt:lpstr>Calibri</vt:lpstr>
      <vt:lpstr>Courier New</vt:lpstr>
      <vt:lpstr>Times New Roman</vt:lpstr>
      <vt:lpstr>VNI 15 Chops</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51</cp:revision>
  <dcterms:created xsi:type="dcterms:W3CDTF">2015-10-02T10:10:00Z</dcterms:created>
  <dcterms:modified xsi:type="dcterms:W3CDTF">2021-11-19T04:06:44Z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3B2B7E16EC9D4FBE95818595B66A843E</vt:lpwstr>
  </property>
  <property fmtid="{D5CDD505-2E9C-101B-9397-08002B2CF9AE}" pid="3" name="KSOProductBuildVer">
    <vt:lpwstr>1033-11.2.0.10323</vt:lpwstr>
  </property>
</Properties>
</file>